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6" r:id="rId2"/>
    <p:sldId id="257" r:id="rId3"/>
  </p:sldIdLst>
  <p:sldSz cx="6858000" cy="9144000" type="screen4x3"/>
  <p:notesSz cx="7104063" cy="10234613"/>
  <p:custDataLst>
    <p:tags r:id="rId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7566D"/>
    <a:srgbClr val="425166"/>
    <a:srgbClr val="333F50"/>
    <a:srgbClr val="282828"/>
    <a:srgbClr val="333333"/>
    <a:srgbClr val="1C1C1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78" autoAdjust="0"/>
    <p:restoredTop sz="94660"/>
  </p:normalViewPr>
  <p:slideViewPr>
    <p:cSldViewPr snapToGrid="0">
      <p:cViewPr>
        <p:scale>
          <a:sx n="160" d="100"/>
          <a:sy n="160" d="100"/>
        </p:scale>
        <p:origin x="1864" y="288"/>
      </p:cViewPr>
      <p:guideLst>
        <p:guide orient="horz" pos="2880"/>
        <p:guide pos="216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notesMaster" Target="notesMasters/notesMaster1.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9201" cy="512304"/>
          </a:xfrm>
          <a:prstGeom prst="rect">
            <a:avLst/>
          </a:prstGeom>
        </p:spPr>
        <p:txBody>
          <a:bodyPr vert="horz" lIns="94790" tIns="47394" rIns="94790" bIns="47394" rtlCol="0"/>
          <a:lstStyle>
            <a:lvl1pPr algn="l">
              <a:defRPr sz="1200"/>
            </a:lvl1pPr>
          </a:lstStyle>
          <a:p>
            <a:endParaRPr lang="en-US"/>
          </a:p>
        </p:txBody>
      </p:sp>
      <p:sp>
        <p:nvSpPr>
          <p:cNvPr id="3" name="Date Placeholder 2"/>
          <p:cNvSpPr>
            <a:spLocks noGrp="1"/>
          </p:cNvSpPr>
          <p:nvPr>
            <p:ph type="dt" idx="1"/>
          </p:nvPr>
        </p:nvSpPr>
        <p:spPr>
          <a:xfrm>
            <a:off x="4023203" y="0"/>
            <a:ext cx="3079201" cy="512304"/>
          </a:xfrm>
          <a:prstGeom prst="rect">
            <a:avLst/>
          </a:prstGeom>
        </p:spPr>
        <p:txBody>
          <a:bodyPr vert="horz" lIns="94790" tIns="47394" rIns="94790" bIns="47394" rtlCol="0"/>
          <a:lstStyle>
            <a:lvl1pPr algn="r">
              <a:defRPr sz="1200"/>
            </a:lvl1pPr>
          </a:lstStyle>
          <a:p>
            <a:fld id="{7D2C5C9D-EBA7-4167-B7E2-8FD4D567780D}" type="datetimeFigureOut">
              <a:rPr lang="en-US" smtClean="0"/>
              <a:t>1/30/22</a:t>
            </a:fld>
            <a:endParaRPr lang="en-US"/>
          </a:p>
        </p:txBody>
      </p:sp>
      <p:sp>
        <p:nvSpPr>
          <p:cNvPr id="4" name="Slide Image Placeholder 3"/>
          <p:cNvSpPr>
            <a:spLocks noGrp="1" noRot="1" noChangeAspect="1"/>
          </p:cNvSpPr>
          <p:nvPr>
            <p:ph type="sldImg" idx="2"/>
          </p:nvPr>
        </p:nvSpPr>
        <p:spPr>
          <a:xfrm>
            <a:off x="2257425" y="1281113"/>
            <a:ext cx="2589213" cy="3452812"/>
          </a:xfrm>
          <a:prstGeom prst="rect">
            <a:avLst/>
          </a:prstGeom>
          <a:noFill/>
          <a:ln w="12700">
            <a:solidFill>
              <a:prstClr val="black"/>
            </a:solidFill>
          </a:ln>
        </p:spPr>
        <p:txBody>
          <a:bodyPr vert="horz" lIns="94790" tIns="47394" rIns="94790" bIns="47394" rtlCol="0" anchor="ctr"/>
          <a:lstStyle/>
          <a:p>
            <a:endParaRPr lang="en-US"/>
          </a:p>
        </p:txBody>
      </p:sp>
      <p:sp>
        <p:nvSpPr>
          <p:cNvPr id="5" name="Notes Placeholder 4"/>
          <p:cNvSpPr>
            <a:spLocks noGrp="1"/>
          </p:cNvSpPr>
          <p:nvPr>
            <p:ph type="body" sz="quarter" idx="3"/>
          </p:nvPr>
        </p:nvSpPr>
        <p:spPr>
          <a:xfrm>
            <a:off x="710076" y="4924989"/>
            <a:ext cx="5683914" cy="4029684"/>
          </a:xfrm>
          <a:prstGeom prst="rect">
            <a:avLst/>
          </a:prstGeom>
        </p:spPr>
        <p:txBody>
          <a:bodyPr vert="horz" lIns="94790" tIns="47394" rIns="94790" bIns="4739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22309"/>
            <a:ext cx="3079201" cy="512304"/>
          </a:xfrm>
          <a:prstGeom prst="rect">
            <a:avLst/>
          </a:prstGeom>
        </p:spPr>
        <p:txBody>
          <a:bodyPr vert="horz" lIns="94790" tIns="47394" rIns="94790" bIns="47394" rtlCol="0" anchor="b"/>
          <a:lstStyle>
            <a:lvl1pPr algn="l">
              <a:defRPr sz="1200"/>
            </a:lvl1pPr>
          </a:lstStyle>
          <a:p>
            <a:endParaRPr lang="en-US"/>
          </a:p>
        </p:txBody>
      </p:sp>
      <p:sp>
        <p:nvSpPr>
          <p:cNvPr id="7" name="Slide Number Placeholder 6"/>
          <p:cNvSpPr>
            <a:spLocks noGrp="1"/>
          </p:cNvSpPr>
          <p:nvPr>
            <p:ph type="sldNum" sz="quarter" idx="5"/>
          </p:nvPr>
        </p:nvSpPr>
        <p:spPr>
          <a:xfrm>
            <a:off x="4023203" y="9722309"/>
            <a:ext cx="3079201" cy="512304"/>
          </a:xfrm>
          <a:prstGeom prst="rect">
            <a:avLst/>
          </a:prstGeom>
        </p:spPr>
        <p:txBody>
          <a:bodyPr vert="horz" lIns="94790" tIns="47394" rIns="94790" bIns="47394" rtlCol="0" anchor="b"/>
          <a:lstStyle>
            <a:lvl1pPr algn="r">
              <a:defRPr sz="1200"/>
            </a:lvl1pPr>
          </a:lstStyle>
          <a:p>
            <a:fld id="{21C6E5CF-9747-40B4-A0B0-241C8C53C003}" type="slidenum">
              <a:rPr lang="en-US" smtClean="0"/>
              <a:t>‹#›</a:t>
            </a:fld>
            <a:endParaRPr lang="en-US"/>
          </a:p>
        </p:txBody>
      </p:sp>
    </p:spTree>
    <p:extLst>
      <p:ext uri="{BB962C8B-B14F-4D97-AF65-F5344CB8AC3E}">
        <p14:creationId xmlns:p14="http://schemas.microsoft.com/office/powerpoint/2010/main" val="1772297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74F1D4B-C510-4864-B23D-DF77B328B180}" type="datetime1">
              <a:rPr lang="en-US" smtClean="0"/>
              <a:t>1/30/22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BE1AA-147B-4FA2-9651-E3F429C8E1E8}" type="slidenum">
              <a:rPr lang="en-US" smtClean="0"/>
              <a:t>‹#›</a:t>
            </a:fld>
            <a:endParaRPr lang="en-US"/>
          </a:p>
        </p:txBody>
      </p:sp>
    </p:spTree>
    <p:extLst>
      <p:ext uri="{BB962C8B-B14F-4D97-AF65-F5344CB8AC3E}">
        <p14:creationId xmlns:p14="http://schemas.microsoft.com/office/powerpoint/2010/main" val="2020126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9882F2-C942-494D-9719-9B4432B47DAD}" type="datetime1">
              <a:rPr lang="en-US" smtClean="0"/>
              <a:t>1/30/22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BE1AA-147B-4FA2-9651-E3F429C8E1E8}" type="slidenum">
              <a:rPr lang="en-US" smtClean="0"/>
              <a:t>‹#›</a:t>
            </a:fld>
            <a:endParaRPr lang="en-US"/>
          </a:p>
        </p:txBody>
      </p:sp>
    </p:spTree>
    <p:extLst>
      <p:ext uri="{BB962C8B-B14F-4D97-AF65-F5344CB8AC3E}">
        <p14:creationId xmlns:p14="http://schemas.microsoft.com/office/powerpoint/2010/main" val="1557179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845D45-6F08-41A8-AAE6-4B1F063A1E58}" type="datetime1">
              <a:rPr lang="en-US" smtClean="0"/>
              <a:t>1/30/22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BE1AA-147B-4FA2-9651-E3F429C8E1E8}" type="slidenum">
              <a:rPr lang="en-US" smtClean="0"/>
              <a:t>‹#›</a:t>
            </a:fld>
            <a:endParaRPr lang="en-US"/>
          </a:p>
        </p:txBody>
      </p:sp>
    </p:spTree>
    <p:extLst>
      <p:ext uri="{BB962C8B-B14F-4D97-AF65-F5344CB8AC3E}">
        <p14:creationId xmlns:p14="http://schemas.microsoft.com/office/powerpoint/2010/main" val="594703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78D8FC-F9BC-4D4D-BEDC-43611EAA7011}" type="datetime1">
              <a:rPr lang="en-US" smtClean="0"/>
              <a:t>1/30/22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BE1AA-147B-4FA2-9651-E3F429C8E1E8}" type="slidenum">
              <a:rPr lang="en-US" smtClean="0"/>
              <a:t>‹#›</a:t>
            </a:fld>
            <a:endParaRPr lang="en-US"/>
          </a:p>
        </p:txBody>
      </p:sp>
    </p:spTree>
    <p:extLst>
      <p:ext uri="{BB962C8B-B14F-4D97-AF65-F5344CB8AC3E}">
        <p14:creationId xmlns:p14="http://schemas.microsoft.com/office/powerpoint/2010/main" val="1605278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0799BD-B661-4CFC-9462-6EE55E2A0AD0}" type="datetime1">
              <a:rPr lang="en-US" smtClean="0"/>
              <a:t>1/30/22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BE1AA-147B-4FA2-9651-E3F429C8E1E8}" type="slidenum">
              <a:rPr lang="en-US" smtClean="0"/>
              <a:t>‹#›</a:t>
            </a:fld>
            <a:endParaRPr lang="en-US"/>
          </a:p>
        </p:txBody>
      </p:sp>
    </p:spTree>
    <p:extLst>
      <p:ext uri="{BB962C8B-B14F-4D97-AF65-F5344CB8AC3E}">
        <p14:creationId xmlns:p14="http://schemas.microsoft.com/office/powerpoint/2010/main" val="4063082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11293EA-FD11-43D4-9FF3-0196A8A6697A}" type="datetime1">
              <a:rPr lang="en-US" smtClean="0"/>
              <a:t>1/30/22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1BE1AA-147B-4FA2-9651-E3F429C8E1E8}" type="slidenum">
              <a:rPr lang="en-US" smtClean="0"/>
              <a:t>‹#›</a:t>
            </a:fld>
            <a:endParaRPr lang="en-US"/>
          </a:p>
        </p:txBody>
      </p:sp>
    </p:spTree>
    <p:extLst>
      <p:ext uri="{BB962C8B-B14F-4D97-AF65-F5344CB8AC3E}">
        <p14:creationId xmlns:p14="http://schemas.microsoft.com/office/powerpoint/2010/main" val="4257988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0A927A-F4E3-457B-A8A6-05285011BDAF}" type="datetime1">
              <a:rPr lang="en-US" smtClean="0"/>
              <a:t>1/30/22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1BE1AA-147B-4FA2-9651-E3F429C8E1E8}" type="slidenum">
              <a:rPr lang="en-US" smtClean="0"/>
              <a:t>‹#›</a:t>
            </a:fld>
            <a:endParaRPr lang="en-US"/>
          </a:p>
        </p:txBody>
      </p:sp>
    </p:spTree>
    <p:extLst>
      <p:ext uri="{BB962C8B-B14F-4D97-AF65-F5344CB8AC3E}">
        <p14:creationId xmlns:p14="http://schemas.microsoft.com/office/powerpoint/2010/main" val="3470929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2CF19E2-5239-4E17-B273-2E0D7900019B}" type="datetime1">
              <a:rPr lang="en-US" smtClean="0"/>
              <a:t>1/30/22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1BE1AA-147B-4FA2-9651-E3F429C8E1E8}" type="slidenum">
              <a:rPr lang="en-US" smtClean="0"/>
              <a:t>‹#›</a:t>
            </a:fld>
            <a:endParaRPr lang="en-US"/>
          </a:p>
        </p:txBody>
      </p:sp>
    </p:spTree>
    <p:extLst>
      <p:ext uri="{BB962C8B-B14F-4D97-AF65-F5344CB8AC3E}">
        <p14:creationId xmlns:p14="http://schemas.microsoft.com/office/powerpoint/2010/main" val="2328104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F82782-12C2-4E7A-A9E7-E714DCBB25A0}" type="datetime1">
              <a:rPr lang="en-US" smtClean="0"/>
              <a:t>1/30/22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1BE1AA-147B-4FA2-9651-E3F429C8E1E8}" type="slidenum">
              <a:rPr lang="en-US" smtClean="0"/>
              <a:t>‹#›</a:t>
            </a:fld>
            <a:endParaRPr lang="en-US"/>
          </a:p>
        </p:txBody>
      </p:sp>
    </p:spTree>
    <p:extLst>
      <p:ext uri="{BB962C8B-B14F-4D97-AF65-F5344CB8AC3E}">
        <p14:creationId xmlns:p14="http://schemas.microsoft.com/office/powerpoint/2010/main" val="3131559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38F7701-707E-49A1-A4CA-3FC7FAE355EB}" type="datetime1">
              <a:rPr lang="en-US" smtClean="0"/>
              <a:t>1/30/22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1BE1AA-147B-4FA2-9651-E3F429C8E1E8}" type="slidenum">
              <a:rPr lang="en-US" smtClean="0"/>
              <a:t>‹#›</a:t>
            </a:fld>
            <a:endParaRPr lang="en-US"/>
          </a:p>
        </p:txBody>
      </p:sp>
    </p:spTree>
    <p:extLst>
      <p:ext uri="{BB962C8B-B14F-4D97-AF65-F5344CB8AC3E}">
        <p14:creationId xmlns:p14="http://schemas.microsoft.com/office/powerpoint/2010/main" val="2833502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A3C3906-9232-4B10-BD42-CB0257C6FCA4}" type="datetime1">
              <a:rPr lang="en-US" smtClean="0"/>
              <a:t>1/30/22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1BE1AA-147B-4FA2-9651-E3F429C8E1E8}" type="slidenum">
              <a:rPr lang="en-US" smtClean="0"/>
              <a:t>‹#›</a:t>
            </a:fld>
            <a:endParaRPr lang="en-US"/>
          </a:p>
        </p:txBody>
      </p:sp>
    </p:spTree>
    <p:extLst>
      <p:ext uri="{BB962C8B-B14F-4D97-AF65-F5344CB8AC3E}">
        <p14:creationId xmlns:p14="http://schemas.microsoft.com/office/powerpoint/2010/main" val="276939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33925042-28D0-4914-8775-39A37B42A0D7}" type="datetime1">
              <a:rPr lang="en-US" smtClean="0"/>
              <a:t>1/30/22</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C1BE1AA-147B-4FA2-9651-E3F429C8E1E8}" type="slidenum">
              <a:rPr lang="en-US" smtClean="0"/>
              <a:t>‹#›</a:t>
            </a:fld>
            <a:endParaRPr lang="en-US"/>
          </a:p>
        </p:txBody>
      </p:sp>
    </p:spTree>
    <p:extLst>
      <p:ext uri="{BB962C8B-B14F-4D97-AF65-F5344CB8AC3E}">
        <p14:creationId xmlns:p14="http://schemas.microsoft.com/office/powerpoint/2010/main" val="8696968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png"/><Relationship Id="rId3" Type="http://schemas.openxmlformats.org/officeDocument/2006/relationships/slideLayout" Target="../slideLayouts/slideLayout1.xml"/><Relationship Id="rId7" Type="http://schemas.openxmlformats.org/officeDocument/2006/relationships/image" Target="../media/image3.svg"/><Relationship Id="rId12" Type="http://schemas.openxmlformats.org/officeDocument/2006/relationships/image" Target="../media/image8.png"/><Relationship Id="rId17" Type="http://schemas.openxmlformats.org/officeDocument/2006/relationships/image" Target="../media/image13.jpeg"/><Relationship Id="rId2" Type="http://schemas.openxmlformats.org/officeDocument/2006/relationships/tags" Target="../tags/tag2.xml"/><Relationship Id="rId16" Type="http://schemas.openxmlformats.org/officeDocument/2006/relationships/image" Target="../media/image12.svg"/><Relationship Id="rId1" Type="http://schemas.openxmlformats.org/officeDocument/2006/relationships/vmlDrawing" Target="../drawings/vmlDrawing1.vml"/><Relationship Id="rId6" Type="http://schemas.openxmlformats.org/officeDocument/2006/relationships/image" Target="../media/image2.png"/><Relationship Id="rId11" Type="http://schemas.openxmlformats.org/officeDocument/2006/relationships/image" Target="../media/image7.svg"/><Relationship Id="rId5" Type="http://schemas.openxmlformats.org/officeDocument/2006/relationships/image" Target="../media/image1.emf"/><Relationship Id="rId15" Type="http://schemas.openxmlformats.org/officeDocument/2006/relationships/image" Target="../media/image11.png"/><Relationship Id="rId10" Type="http://schemas.openxmlformats.org/officeDocument/2006/relationships/image" Target="../media/image6.png"/><Relationship Id="rId4" Type="http://schemas.openxmlformats.org/officeDocument/2006/relationships/oleObject" Target="../embeddings/oleObject1.bin"/><Relationship Id="rId9" Type="http://schemas.openxmlformats.org/officeDocument/2006/relationships/image" Target="../media/image5.svg"/><Relationship Id="rId14" Type="http://schemas.openxmlformats.org/officeDocument/2006/relationships/image" Target="../media/image10.sv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1.xml"/><Relationship Id="rId7" Type="http://schemas.openxmlformats.org/officeDocument/2006/relationships/image" Target="../media/image15.svg"/><Relationship Id="rId12" Type="http://schemas.openxmlformats.org/officeDocument/2006/relationships/hyperlink" Target="http://www.youngidzug.com/" TargetMode="Externa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14.png"/><Relationship Id="rId11" Type="http://schemas.openxmlformats.org/officeDocument/2006/relationships/image" Target="../media/image16.png"/><Relationship Id="rId5" Type="http://schemas.openxmlformats.org/officeDocument/2006/relationships/image" Target="../media/image1.emf"/><Relationship Id="rId10" Type="http://schemas.openxmlformats.org/officeDocument/2006/relationships/image" Target="../media/image12.svg"/><Relationship Id="rId4" Type="http://schemas.openxmlformats.org/officeDocument/2006/relationships/oleObject" Target="../embeddings/oleObject2.bin"/><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D399A02D-1E6C-4D40-A3A4-A6F7766514FC}"/>
              </a:ext>
            </a:extLst>
          </p:cNvPr>
          <p:cNvGraphicFramePr>
            <a:graphicFrameLocks noChangeAspect="1"/>
          </p:cNvGraphicFramePr>
          <p:nvPr>
            <p:custDataLst>
              <p:tags r:id="rId2"/>
            </p:custDataLst>
            <p:extLst>
              <p:ext uri="{D42A27DB-BD31-4B8C-83A1-F6EECF244321}">
                <p14:modId xmlns:p14="http://schemas.microsoft.com/office/powerpoint/2010/main" val="2943676339"/>
              </p:ext>
            </p:extLst>
          </p:nvPr>
        </p:nvGraphicFramePr>
        <p:xfrm>
          <a:off x="1191" y="2001441"/>
          <a:ext cx="1191" cy="1191"/>
        </p:xfrm>
        <a:graphic>
          <a:graphicData uri="http://schemas.openxmlformats.org/presentationml/2006/ole">
            <mc:AlternateContent xmlns:mc="http://schemas.openxmlformats.org/markup-compatibility/2006">
              <mc:Choice xmlns:v="urn:schemas-microsoft-com:vml" Requires="v">
                <p:oleObj spid="_x0000_s1162" name="think-cell Slide" r:id="rId4" imgW="353" imgH="353" progId="TCLayout.ActiveDocument.1">
                  <p:embed/>
                </p:oleObj>
              </mc:Choice>
              <mc:Fallback>
                <p:oleObj name="think-cell Slide" r:id="rId4" imgW="353" imgH="353" progId="TCLayout.ActiveDocument.1">
                  <p:embed/>
                  <p:pic>
                    <p:nvPicPr>
                      <p:cNvPr id="4" name="Object 3" hidden="1">
                        <a:extLst>
                          <a:ext uri="{FF2B5EF4-FFF2-40B4-BE49-F238E27FC236}">
                            <a16:creationId xmlns:a16="http://schemas.microsoft.com/office/drawing/2014/main" id="{D399A02D-1E6C-4D40-A3A4-A6F7766514FC}"/>
                          </a:ext>
                        </a:extLst>
                      </p:cNvPr>
                      <p:cNvPicPr/>
                      <p:nvPr/>
                    </p:nvPicPr>
                    <p:blipFill>
                      <a:blip r:embed="rId5"/>
                      <a:stretch>
                        <a:fillRect/>
                      </a:stretch>
                    </p:blipFill>
                    <p:spPr>
                      <a:xfrm>
                        <a:off x="1191" y="2001441"/>
                        <a:ext cx="1191" cy="1191"/>
                      </a:xfrm>
                      <a:prstGeom prst="rect">
                        <a:avLst/>
                      </a:prstGeom>
                    </p:spPr>
                  </p:pic>
                </p:oleObj>
              </mc:Fallback>
            </mc:AlternateContent>
          </a:graphicData>
        </a:graphic>
      </p:graphicFrame>
      <p:sp>
        <p:nvSpPr>
          <p:cNvPr id="17" name="Rectangle 16">
            <a:extLst>
              <a:ext uri="{FF2B5EF4-FFF2-40B4-BE49-F238E27FC236}">
                <a16:creationId xmlns:a16="http://schemas.microsoft.com/office/drawing/2014/main" id="{E98CCBA9-10BD-4564-9CBE-09A286E61F2C}"/>
              </a:ext>
            </a:extLst>
          </p:cNvPr>
          <p:cNvSpPr/>
          <p:nvPr/>
        </p:nvSpPr>
        <p:spPr>
          <a:xfrm>
            <a:off x="-8261" y="0"/>
            <a:ext cx="2094614" cy="9144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F29FCB6C-C074-469D-BAB0-E7C8BC9D26C6}"/>
              </a:ext>
            </a:extLst>
          </p:cNvPr>
          <p:cNvSpPr/>
          <p:nvPr/>
        </p:nvSpPr>
        <p:spPr>
          <a:xfrm>
            <a:off x="0" y="1695723"/>
            <a:ext cx="2086353" cy="7448275"/>
          </a:xfrm>
          <a:prstGeom prst="rect">
            <a:avLst/>
          </a:prstGeom>
          <a:solidFill>
            <a:srgbClr val="4756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32D088A0-82CD-4D7F-BFF6-D8BF4CCA24C0}"/>
              </a:ext>
            </a:extLst>
          </p:cNvPr>
          <p:cNvSpPr txBox="1"/>
          <p:nvPr/>
        </p:nvSpPr>
        <p:spPr>
          <a:xfrm>
            <a:off x="196631" y="1355390"/>
            <a:ext cx="1693092" cy="276999"/>
          </a:xfrm>
          <a:prstGeom prst="rect">
            <a:avLst/>
          </a:prstGeom>
          <a:noFill/>
        </p:spPr>
        <p:txBody>
          <a:bodyPr wrap="none" rtlCol="0">
            <a:spAutoFit/>
          </a:bodyPr>
          <a:lstStyle/>
          <a:p>
            <a:pPr algn="ctr"/>
            <a:r>
              <a:rPr lang="de-CH" sz="1200" dirty="0">
                <a:solidFill>
                  <a:schemeClr val="bg1"/>
                </a:solidFill>
                <a:latin typeface="Gill Sans MT Condensed" panose="020B0506020104020203" pitchFamily="34" charset="0"/>
              </a:rPr>
              <a:t>ANU-MAARIA CALAMNIUS-PUHAKKA</a:t>
            </a:r>
          </a:p>
        </p:txBody>
      </p:sp>
      <p:pic>
        <p:nvPicPr>
          <p:cNvPr id="25" name="Graphic 24" descr="Receiver">
            <a:extLst>
              <a:ext uri="{FF2B5EF4-FFF2-40B4-BE49-F238E27FC236}">
                <a16:creationId xmlns:a16="http://schemas.microsoft.com/office/drawing/2014/main" id="{B1DC623E-2428-4346-9BF0-6EF8FFA81542}"/>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00311" y="2291186"/>
            <a:ext cx="215444" cy="215444"/>
          </a:xfrm>
          <a:prstGeom prst="rect">
            <a:avLst/>
          </a:prstGeom>
        </p:spPr>
      </p:pic>
      <p:sp>
        <p:nvSpPr>
          <p:cNvPr id="26" name="TextBox 25">
            <a:extLst>
              <a:ext uri="{FF2B5EF4-FFF2-40B4-BE49-F238E27FC236}">
                <a16:creationId xmlns:a16="http://schemas.microsoft.com/office/drawing/2014/main" id="{D3D176B9-DF9A-4D31-8308-69352CE06D1F}"/>
              </a:ext>
            </a:extLst>
          </p:cNvPr>
          <p:cNvSpPr txBox="1"/>
          <p:nvPr/>
        </p:nvSpPr>
        <p:spPr>
          <a:xfrm>
            <a:off x="533668" y="2284836"/>
            <a:ext cx="954107" cy="230832"/>
          </a:xfrm>
          <a:prstGeom prst="rect">
            <a:avLst/>
          </a:prstGeom>
          <a:noFill/>
        </p:spPr>
        <p:txBody>
          <a:bodyPr wrap="none" rtlCol="0">
            <a:spAutoFit/>
          </a:bodyPr>
          <a:lstStyle/>
          <a:p>
            <a:r>
              <a:rPr lang="en-US" sz="900" dirty="0">
                <a:solidFill>
                  <a:schemeClr val="bg1"/>
                </a:solidFill>
                <a:cs typeface="Arial" panose="020B0604020202020204" pitchFamily="34" charset="0"/>
              </a:rPr>
              <a:t>+41 79 616 9505</a:t>
            </a:r>
          </a:p>
        </p:txBody>
      </p:sp>
      <p:pic>
        <p:nvPicPr>
          <p:cNvPr id="29" name="Graphic 28" descr="Email">
            <a:extLst>
              <a:ext uri="{FF2B5EF4-FFF2-40B4-BE49-F238E27FC236}">
                <a16:creationId xmlns:a16="http://schemas.microsoft.com/office/drawing/2014/main" id="{2D5ADD33-F27D-4CB5-BA1A-869743D3CFA1}"/>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68441" y="2573831"/>
            <a:ext cx="279185" cy="279185"/>
          </a:xfrm>
          <a:prstGeom prst="rect">
            <a:avLst/>
          </a:prstGeom>
        </p:spPr>
      </p:pic>
      <p:sp>
        <p:nvSpPr>
          <p:cNvPr id="30" name="TextBox 29">
            <a:extLst>
              <a:ext uri="{FF2B5EF4-FFF2-40B4-BE49-F238E27FC236}">
                <a16:creationId xmlns:a16="http://schemas.microsoft.com/office/drawing/2014/main" id="{88156295-8FF6-4664-B6A5-44EB5FC1CBF9}"/>
              </a:ext>
            </a:extLst>
          </p:cNvPr>
          <p:cNvSpPr txBox="1"/>
          <p:nvPr/>
        </p:nvSpPr>
        <p:spPr>
          <a:xfrm>
            <a:off x="533668" y="2620183"/>
            <a:ext cx="1140056" cy="369332"/>
          </a:xfrm>
          <a:prstGeom prst="rect">
            <a:avLst/>
          </a:prstGeom>
          <a:noFill/>
        </p:spPr>
        <p:txBody>
          <a:bodyPr wrap="none" rtlCol="0">
            <a:spAutoFit/>
          </a:bodyPr>
          <a:lstStyle/>
          <a:p>
            <a:r>
              <a:rPr lang="en-US" sz="900" dirty="0">
                <a:solidFill>
                  <a:schemeClr val="bg1"/>
                </a:solidFill>
                <a:cs typeface="Arial" panose="020B0604020202020204" pitchFamily="34" charset="0"/>
              </a:rPr>
              <a:t>aczugac@gmail.com</a:t>
            </a:r>
          </a:p>
          <a:p>
            <a:endParaRPr lang="en-US" sz="900" dirty="0">
              <a:solidFill>
                <a:schemeClr val="bg1"/>
              </a:solidFill>
              <a:cs typeface="Arial" panose="020B0604020202020204" pitchFamily="34" charset="0"/>
            </a:endParaRPr>
          </a:p>
        </p:txBody>
      </p:sp>
      <p:pic>
        <p:nvPicPr>
          <p:cNvPr id="37" name="Graphic 36" descr="Water">
            <a:extLst>
              <a:ext uri="{FF2B5EF4-FFF2-40B4-BE49-F238E27FC236}">
                <a16:creationId xmlns:a16="http://schemas.microsoft.com/office/drawing/2014/main" id="{0823105F-649B-4668-AC4F-22E078077F9D}"/>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10800000">
            <a:off x="168442" y="1886086"/>
            <a:ext cx="279184" cy="279184"/>
          </a:xfrm>
          <a:prstGeom prst="rect">
            <a:avLst/>
          </a:prstGeom>
        </p:spPr>
      </p:pic>
      <p:sp>
        <p:nvSpPr>
          <p:cNvPr id="38" name="TextBox 37">
            <a:extLst>
              <a:ext uri="{FF2B5EF4-FFF2-40B4-BE49-F238E27FC236}">
                <a16:creationId xmlns:a16="http://schemas.microsoft.com/office/drawing/2014/main" id="{1F0D8E9B-42E8-4519-9C3E-657A6E6F9CEB}"/>
              </a:ext>
            </a:extLst>
          </p:cNvPr>
          <p:cNvSpPr txBox="1"/>
          <p:nvPr/>
        </p:nvSpPr>
        <p:spPr>
          <a:xfrm>
            <a:off x="533668" y="1923882"/>
            <a:ext cx="955711" cy="230832"/>
          </a:xfrm>
          <a:prstGeom prst="rect">
            <a:avLst/>
          </a:prstGeom>
          <a:noFill/>
        </p:spPr>
        <p:txBody>
          <a:bodyPr wrap="none" rtlCol="0">
            <a:spAutoFit/>
          </a:bodyPr>
          <a:lstStyle/>
          <a:p>
            <a:r>
              <a:rPr lang="en-US" sz="900" dirty="0">
                <a:solidFill>
                  <a:schemeClr val="bg1"/>
                </a:solidFill>
                <a:cs typeface="Arial" panose="020B0604020202020204" pitchFamily="34" charset="0"/>
              </a:rPr>
              <a:t>Zug, Switzerland</a:t>
            </a:r>
          </a:p>
        </p:txBody>
      </p:sp>
      <p:pic>
        <p:nvPicPr>
          <p:cNvPr id="40" name="Picture 39">
            <a:extLst>
              <a:ext uri="{FF2B5EF4-FFF2-40B4-BE49-F238E27FC236}">
                <a16:creationId xmlns:a16="http://schemas.microsoft.com/office/drawing/2014/main" id="{B97319E8-692E-4C30-88A1-D81481EEEDEC}"/>
              </a:ext>
            </a:extLst>
          </p:cNvPr>
          <p:cNvPicPr>
            <a:picLocks noChangeAspect="1"/>
          </p:cNvPicPr>
          <p:nvPr/>
        </p:nvPicPr>
        <p:blipFill>
          <a:blip r:embed="rId12">
            <a:clrChange>
              <a:clrFrom>
                <a:srgbClr val="404042"/>
              </a:clrFrom>
              <a:clrTo>
                <a:srgbClr val="404042">
                  <a:alpha val="0"/>
                </a:srgbClr>
              </a:clrTo>
            </a:clrChange>
          </a:blip>
          <a:stretch>
            <a:fillRect/>
          </a:stretch>
        </p:blipFill>
        <p:spPr>
          <a:xfrm>
            <a:off x="115357" y="2995874"/>
            <a:ext cx="384680" cy="275551"/>
          </a:xfrm>
          <a:prstGeom prst="rect">
            <a:avLst/>
          </a:prstGeom>
        </p:spPr>
      </p:pic>
      <p:sp>
        <p:nvSpPr>
          <p:cNvPr id="41" name="TextBox 40">
            <a:extLst>
              <a:ext uri="{FF2B5EF4-FFF2-40B4-BE49-F238E27FC236}">
                <a16:creationId xmlns:a16="http://schemas.microsoft.com/office/drawing/2014/main" id="{CA79134C-CC39-4DEC-A70E-C55A7467729F}"/>
              </a:ext>
            </a:extLst>
          </p:cNvPr>
          <p:cNvSpPr txBox="1"/>
          <p:nvPr/>
        </p:nvSpPr>
        <p:spPr>
          <a:xfrm>
            <a:off x="500037" y="3003301"/>
            <a:ext cx="1628563" cy="4716676"/>
          </a:xfrm>
          <a:prstGeom prst="rect">
            <a:avLst/>
          </a:prstGeom>
          <a:noFill/>
        </p:spPr>
        <p:txBody>
          <a:bodyPr wrap="square" rtlCol="0">
            <a:spAutoFit/>
          </a:bodyPr>
          <a:lstStyle/>
          <a:p>
            <a:r>
              <a:rPr lang="en-US" sz="1050" dirty="0">
                <a:solidFill>
                  <a:schemeClr val="bg1"/>
                </a:solidFill>
                <a:latin typeface="Gill Sans MT Condensed" panose="020B0506020104020203" pitchFamily="34" charset="0"/>
              </a:rPr>
              <a:t>DEGREES:</a:t>
            </a:r>
          </a:p>
          <a:p>
            <a:endParaRPr lang="en-US" sz="900" b="1" dirty="0">
              <a:solidFill>
                <a:schemeClr val="bg1"/>
              </a:solidFill>
              <a:cs typeface="Arial" panose="020B0604020202020204" pitchFamily="34" charset="0"/>
            </a:endParaRPr>
          </a:p>
          <a:p>
            <a:r>
              <a:rPr lang="en-US" sz="900" b="1" dirty="0">
                <a:solidFill>
                  <a:schemeClr val="bg1"/>
                </a:solidFill>
                <a:cs typeface="Arial" panose="020B0604020202020204" pitchFamily="34" charset="0"/>
              </a:rPr>
              <a:t>GLOBAL MASTER IN BLOCKCHAIN TECHNOLOGIES </a:t>
            </a:r>
          </a:p>
          <a:p>
            <a:r>
              <a:rPr lang="en-US" sz="900" dirty="0" err="1">
                <a:solidFill>
                  <a:schemeClr val="bg1"/>
                </a:solidFill>
                <a:cs typeface="Arial" panose="020B0604020202020204" pitchFamily="34" charset="0"/>
              </a:rPr>
              <a:t>Zigurat</a:t>
            </a:r>
            <a:r>
              <a:rPr lang="en-US" sz="900" dirty="0">
                <a:solidFill>
                  <a:schemeClr val="bg1"/>
                </a:solidFill>
                <a:cs typeface="Arial" panose="020B0604020202020204" pitchFamily="34" charset="0"/>
              </a:rPr>
              <a:t> Innovation &amp; Technology Business School</a:t>
            </a:r>
          </a:p>
          <a:p>
            <a:r>
              <a:rPr lang="en-US" sz="900" dirty="0">
                <a:solidFill>
                  <a:schemeClr val="bg1"/>
                </a:solidFill>
                <a:cs typeface="Arial" panose="020B0604020202020204" pitchFamily="34" charset="0"/>
              </a:rPr>
              <a:t>2019</a:t>
            </a:r>
          </a:p>
          <a:p>
            <a:endParaRPr lang="en-US" sz="900" b="1" dirty="0">
              <a:solidFill>
                <a:schemeClr val="bg1"/>
              </a:solidFill>
              <a:cs typeface="Arial" panose="020B0604020202020204" pitchFamily="34" charset="0"/>
            </a:endParaRPr>
          </a:p>
          <a:p>
            <a:r>
              <a:rPr lang="en-US" sz="900" b="1" dirty="0">
                <a:solidFill>
                  <a:schemeClr val="bg1"/>
                </a:solidFill>
                <a:cs typeface="Arial" panose="020B0604020202020204" pitchFamily="34" charset="0"/>
              </a:rPr>
              <a:t>EXECUTIVE MASTER IN ART ADMINISTRATION</a:t>
            </a:r>
            <a:r>
              <a:rPr lang="en-US" sz="900" dirty="0">
                <a:solidFill>
                  <a:schemeClr val="bg1"/>
                </a:solidFill>
                <a:cs typeface="Arial" panose="020B0604020202020204" pitchFamily="34" charset="0"/>
              </a:rPr>
              <a:t>, </a:t>
            </a:r>
          </a:p>
          <a:p>
            <a:r>
              <a:rPr lang="en-US" sz="900" dirty="0">
                <a:solidFill>
                  <a:schemeClr val="bg1"/>
                </a:solidFill>
                <a:cs typeface="Arial" panose="020B0604020202020204" pitchFamily="34" charset="0"/>
              </a:rPr>
              <a:t>University of Zürich, CH.</a:t>
            </a:r>
          </a:p>
          <a:p>
            <a:r>
              <a:rPr lang="de-CH" sz="900" dirty="0">
                <a:solidFill>
                  <a:schemeClr val="bg1"/>
                </a:solidFill>
                <a:cs typeface="Arial" panose="020B0604020202020204" pitchFamily="34" charset="0"/>
              </a:rPr>
              <a:t>2</a:t>
            </a:r>
            <a:r>
              <a:rPr lang="en-US" sz="900" dirty="0">
                <a:solidFill>
                  <a:schemeClr val="bg1"/>
                </a:solidFill>
                <a:cs typeface="Arial" panose="020B0604020202020204" pitchFamily="34" charset="0"/>
              </a:rPr>
              <a:t>010-2013 EMAA</a:t>
            </a:r>
          </a:p>
          <a:p>
            <a:r>
              <a:rPr lang="en-US" sz="900" dirty="0">
                <a:solidFill>
                  <a:schemeClr val="bg1"/>
                </a:solidFill>
                <a:cs typeface="Arial" panose="020B0604020202020204" pitchFamily="34" charset="0"/>
              </a:rPr>
              <a:t>- Art Administration</a:t>
            </a:r>
          </a:p>
          <a:p>
            <a:r>
              <a:rPr lang="en-US" sz="900" dirty="0">
                <a:solidFill>
                  <a:schemeClr val="bg1"/>
                </a:solidFill>
                <a:cs typeface="Arial" panose="020B0604020202020204" pitchFamily="34" charset="0"/>
              </a:rPr>
              <a:t>- Legislation, Publicity &amp;  </a:t>
            </a:r>
          </a:p>
          <a:p>
            <a:r>
              <a:rPr lang="en-US" sz="900" dirty="0">
                <a:solidFill>
                  <a:schemeClr val="bg1"/>
                </a:solidFill>
                <a:cs typeface="Arial" panose="020B0604020202020204" pitchFamily="34" charset="0"/>
              </a:rPr>
              <a:t>  Society</a:t>
            </a:r>
          </a:p>
          <a:p>
            <a:r>
              <a:rPr lang="en-US" sz="900" dirty="0">
                <a:solidFill>
                  <a:schemeClr val="bg1"/>
                </a:solidFill>
                <a:cs typeface="Arial" panose="020B0604020202020204" pitchFamily="34" charset="0"/>
              </a:rPr>
              <a:t>- Fine Arts and Museums</a:t>
            </a:r>
          </a:p>
          <a:p>
            <a:r>
              <a:rPr lang="en-US" sz="900" dirty="0">
                <a:solidFill>
                  <a:schemeClr val="bg1"/>
                </a:solidFill>
                <a:cs typeface="Arial" panose="020B0604020202020204" pitchFamily="34" charset="0"/>
              </a:rPr>
              <a:t>- Business Administration and  </a:t>
            </a:r>
            <a:br>
              <a:rPr lang="en-US" sz="900" dirty="0">
                <a:solidFill>
                  <a:schemeClr val="bg1"/>
                </a:solidFill>
                <a:cs typeface="Arial" panose="020B0604020202020204" pitchFamily="34" charset="0"/>
              </a:rPr>
            </a:br>
            <a:r>
              <a:rPr lang="en-US" sz="900" dirty="0">
                <a:solidFill>
                  <a:schemeClr val="bg1"/>
                </a:solidFill>
                <a:cs typeface="Arial" panose="020B0604020202020204" pitchFamily="34" charset="0"/>
              </a:rPr>
              <a:t>  Business Planning</a:t>
            </a:r>
          </a:p>
          <a:p>
            <a:r>
              <a:rPr lang="en-US" sz="900" dirty="0">
                <a:solidFill>
                  <a:schemeClr val="bg1"/>
                </a:solidFill>
                <a:cs typeface="Arial" panose="020B0604020202020204" pitchFamily="34" charset="0"/>
              </a:rPr>
              <a:t>- Performing Arts</a:t>
            </a:r>
          </a:p>
          <a:p>
            <a:endParaRPr lang="en-US" sz="1000" dirty="0">
              <a:solidFill>
                <a:schemeClr val="bg1"/>
              </a:solidFill>
              <a:cs typeface="Arial" panose="020B0604020202020204" pitchFamily="34" charset="0"/>
            </a:endParaRPr>
          </a:p>
          <a:p>
            <a:r>
              <a:rPr lang="en-US" sz="900" b="1" dirty="0">
                <a:solidFill>
                  <a:schemeClr val="bg1"/>
                </a:solidFill>
                <a:cs typeface="Arial" panose="020B0604020202020204" pitchFamily="34" charset="0"/>
              </a:rPr>
              <a:t>BACHELOR OF LAW (EUROPEAN LEGAL STUDIES DEGREE) ELB</a:t>
            </a:r>
            <a:r>
              <a:rPr lang="en-US" sz="900" dirty="0">
                <a:solidFill>
                  <a:schemeClr val="bg1"/>
                </a:solidFill>
                <a:cs typeface="Arial" panose="020B0604020202020204" pitchFamily="34" charset="0"/>
              </a:rPr>
              <a:t>, </a:t>
            </a:r>
          </a:p>
          <a:p>
            <a:r>
              <a:rPr lang="en-US" sz="900" dirty="0">
                <a:solidFill>
                  <a:schemeClr val="bg1"/>
                </a:solidFill>
                <a:cs typeface="Arial" panose="020B0604020202020204" pitchFamily="34" charset="0"/>
              </a:rPr>
              <a:t>University of Westminster, UK.</a:t>
            </a:r>
          </a:p>
          <a:p>
            <a:r>
              <a:rPr lang="de-CH" sz="900" dirty="0">
                <a:solidFill>
                  <a:schemeClr val="bg1"/>
                </a:solidFill>
                <a:cs typeface="Arial" panose="020B0604020202020204" pitchFamily="34" charset="0"/>
              </a:rPr>
              <a:t>1</a:t>
            </a:r>
            <a:r>
              <a:rPr lang="en-US" sz="900" dirty="0">
                <a:solidFill>
                  <a:schemeClr val="bg1"/>
                </a:solidFill>
                <a:cs typeface="Arial" panose="020B0604020202020204" pitchFamily="34" charset="0"/>
              </a:rPr>
              <a:t>997-2003</a:t>
            </a:r>
          </a:p>
          <a:p>
            <a:r>
              <a:rPr lang="en-US" sz="900" dirty="0">
                <a:solidFill>
                  <a:schemeClr val="bg1"/>
                </a:solidFill>
                <a:cs typeface="Arial" panose="020B0604020202020204" pitchFamily="34" charset="0"/>
              </a:rPr>
              <a:t>- Law of Contract</a:t>
            </a:r>
          </a:p>
          <a:p>
            <a:r>
              <a:rPr lang="en-US" sz="900" dirty="0">
                <a:solidFill>
                  <a:schemeClr val="bg1"/>
                </a:solidFill>
                <a:cs typeface="Arial" panose="020B0604020202020204" pitchFamily="34" charset="0"/>
              </a:rPr>
              <a:t>- Law of International Trade</a:t>
            </a:r>
          </a:p>
          <a:p>
            <a:r>
              <a:rPr lang="en-US" sz="900" dirty="0">
                <a:solidFill>
                  <a:schemeClr val="bg1"/>
                </a:solidFill>
                <a:cs typeface="Arial" panose="020B0604020202020204" pitchFamily="34" charset="0"/>
              </a:rPr>
              <a:t>- Law of European Union</a:t>
            </a:r>
          </a:p>
          <a:p>
            <a:r>
              <a:rPr lang="en-US" sz="900" dirty="0">
                <a:solidFill>
                  <a:schemeClr val="bg1"/>
                </a:solidFill>
                <a:cs typeface="Arial" panose="020B0604020202020204" pitchFamily="34" charset="0"/>
              </a:rPr>
              <a:t>- International Public Law</a:t>
            </a:r>
          </a:p>
          <a:p>
            <a:r>
              <a:rPr lang="en-US" sz="900" dirty="0">
                <a:solidFill>
                  <a:schemeClr val="bg1"/>
                </a:solidFill>
                <a:cs typeface="Arial" panose="020B0604020202020204" pitchFamily="34" charset="0"/>
              </a:rPr>
              <a:t>- Criminal Law</a:t>
            </a:r>
          </a:p>
          <a:p>
            <a:r>
              <a:rPr lang="en-US" sz="900" dirty="0">
                <a:solidFill>
                  <a:schemeClr val="bg1"/>
                </a:solidFill>
                <a:cs typeface="Arial" panose="020B0604020202020204" pitchFamily="34" charset="0"/>
              </a:rPr>
              <a:t>- Law of Tort</a:t>
            </a:r>
          </a:p>
          <a:p>
            <a:endParaRPr lang="en-US" sz="1000" dirty="0">
              <a:solidFill>
                <a:schemeClr val="bg1"/>
              </a:solidFill>
              <a:cs typeface="Arial" panose="020B0604020202020204" pitchFamily="34" charset="0"/>
            </a:endParaRPr>
          </a:p>
        </p:txBody>
      </p:sp>
      <p:pic>
        <p:nvPicPr>
          <p:cNvPr id="57" name="Graphic 56" descr="User">
            <a:extLst>
              <a:ext uri="{FF2B5EF4-FFF2-40B4-BE49-F238E27FC236}">
                <a16:creationId xmlns:a16="http://schemas.microsoft.com/office/drawing/2014/main" id="{313ED752-1A1E-49DB-8AE3-5550BEED794D}"/>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341342" y="91235"/>
            <a:ext cx="331224" cy="331224"/>
          </a:xfrm>
          <a:prstGeom prst="rect">
            <a:avLst/>
          </a:prstGeom>
        </p:spPr>
      </p:pic>
      <p:sp>
        <p:nvSpPr>
          <p:cNvPr id="58" name="TextBox 57">
            <a:extLst>
              <a:ext uri="{FF2B5EF4-FFF2-40B4-BE49-F238E27FC236}">
                <a16:creationId xmlns:a16="http://schemas.microsoft.com/office/drawing/2014/main" id="{106EE683-EF72-4C4D-9964-510490E03DF4}"/>
              </a:ext>
            </a:extLst>
          </p:cNvPr>
          <p:cNvSpPr txBox="1"/>
          <p:nvPr/>
        </p:nvSpPr>
        <p:spPr>
          <a:xfrm>
            <a:off x="2732326" y="114682"/>
            <a:ext cx="609462" cy="307777"/>
          </a:xfrm>
          <a:prstGeom prst="rect">
            <a:avLst/>
          </a:prstGeom>
          <a:noFill/>
        </p:spPr>
        <p:txBody>
          <a:bodyPr wrap="none" rtlCol="0">
            <a:spAutoFit/>
          </a:bodyPr>
          <a:lstStyle/>
          <a:p>
            <a:r>
              <a:rPr lang="de-CH" sz="1400" dirty="0">
                <a:solidFill>
                  <a:schemeClr val="tx2">
                    <a:lumMod val="75000"/>
                  </a:schemeClr>
                </a:solidFill>
                <a:latin typeface="Gill Sans MT Condensed" panose="020B0506020104020203" pitchFamily="34" charset="0"/>
              </a:rPr>
              <a:t>PROFILE</a:t>
            </a:r>
          </a:p>
        </p:txBody>
      </p:sp>
      <p:sp>
        <p:nvSpPr>
          <p:cNvPr id="59" name="TextBox 58">
            <a:extLst>
              <a:ext uri="{FF2B5EF4-FFF2-40B4-BE49-F238E27FC236}">
                <a16:creationId xmlns:a16="http://schemas.microsoft.com/office/drawing/2014/main" id="{64EE9D47-BAAC-4551-B940-6B06A316943A}"/>
              </a:ext>
            </a:extLst>
          </p:cNvPr>
          <p:cNvSpPr txBox="1"/>
          <p:nvPr/>
        </p:nvSpPr>
        <p:spPr>
          <a:xfrm>
            <a:off x="2305567" y="442643"/>
            <a:ext cx="4427937" cy="1323439"/>
          </a:xfrm>
          <a:prstGeom prst="rect">
            <a:avLst/>
          </a:prstGeom>
          <a:noFill/>
        </p:spPr>
        <p:txBody>
          <a:bodyPr wrap="square" rtlCol="0">
            <a:spAutoFit/>
          </a:bodyPr>
          <a:lstStyle/>
          <a:p>
            <a:r>
              <a:rPr lang="en-GB" sz="1000" dirty="0">
                <a:solidFill>
                  <a:schemeClr val="tx2">
                    <a:lumMod val="75000"/>
                  </a:schemeClr>
                </a:solidFill>
                <a:cs typeface="Arial" panose="020B0604020202020204" pitchFamily="34" charset="0"/>
              </a:rPr>
              <a:t>My passion is to create innovative education and culture projects connecting different art-, culture-, business and technologies, thereby enabling dialogue and  creating impact on society. I have executed several projects into-operation with local-, regional and international communities.  I possess experience in business planning, concept development, curating events and exhibitions, marketing, and festival management. Additionally I have worked in technology and legal environments, as well as in culture  boards, associations and variety of committees. </a:t>
            </a:r>
            <a:endParaRPr lang="en-US" sz="1000" dirty="0">
              <a:solidFill>
                <a:schemeClr val="tx2">
                  <a:lumMod val="75000"/>
                </a:schemeClr>
              </a:solidFill>
              <a:cs typeface="Arial" panose="020B0604020202020204" pitchFamily="34" charset="0"/>
            </a:endParaRPr>
          </a:p>
        </p:txBody>
      </p:sp>
      <p:cxnSp>
        <p:nvCxnSpPr>
          <p:cNvPr id="61" name="Straight Connector 60">
            <a:extLst>
              <a:ext uri="{FF2B5EF4-FFF2-40B4-BE49-F238E27FC236}">
                <a16:creationId xmlns:a16="http://schemas.microsoft.com/office/drawing/2014/main" id="{7824295A-A8E4-4A49-94BD-999AA2A6592A}"/>
              </a:ext>
            </a:extLst>
          </p:cNvPr>
          <p:cNvCxnSpPr>
            <a:cxnSpLocks/>
          </p:cNvCxnSpPr>
          <p:nvPr/>
        </p:nvCxnSpPr>
        <p:spPr>
          <a:xfrm>
            <a:off x="2341337" y="1822114"/>
            <a:ext cx="4161063" cy="0"/>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64" name="Graphic 63" descr="Briefcase">
            <a:extLst>
              <a:ext uri="{FF2B5EF4-FFF2-40B4-BE49-F238E27FC236}">
                <a16:creationId xmlns:a16="http://schemas.microsoft.com/office/drawing/2014/main" id="{DF8179B5-E4DA-45C4-9ABF-CC47906B53BD}"/>
              </a:ext>
            </a:extLst>
          </p:cNvPr>
          <p:cNvPicPr>
            <a:picLocks noChangeAspect="1"/>
          </p:cNvPicPr>
          <p:nvPr/>
        </p:nvPicPr>
        <p:blipFill>
          <a:blip r:embed="rId15" cstate="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2333374" y="1846651"/>
            <a:ext cx="390989" cy="390989"/>
          </a:xfrm>
          <a:prstGeom prst="rect">
            <a:avLst/>
          </a:prstGeom>
        </p:spPr>
      </p:pic>
      <p:sp>
        <p:nvSpPr>
          <p:cNvPr id="65" name="TextBox 64">
            <a:extLst>
              <a:ext uri="{FF2B5EF4-FFF2-40B4-BE49-F238E27FC236}">
                <a16:creationId xmlns:a16="http://schemas.microsoft.com/office/drawing/2014/main" id="{30211969-28F2-49E0-92E9-56B55FD272AA}"/>
              </a:ext>
            </a:extLst>
          </p:cNvPr>
          <p:cNvSpPr txBox="1"/>
          <p:nvPr/>
        </p:nvSpPr>
        <p:spPr>
          <a:xfrm>
            <a:off x="2732326" y="1909353"/>
            <a:ext cx="2532553" cy="307777"/>
          </a:xfrm>
          <a:prstGeom prst="rect">
            <a:avLst/>
          </a:prstGeom>
          <a:noFill/>
        </p:spPr>
        <p:txBody>
          <a:bodyPr wrap="none" rtlCol="0">
            <a:spAutoFit/>
          </a:bodyPr>
          <a:lstStyle/>
          <a:p>
            <a:r>
              <a:rPr lang="de-CH" sz="1400" dirty="0">
                <a:solidFill>
                  <a:schemeClr val="tx2">
                    <a:lumMod val="75000"/>
                  </a:schemeClr>
                </a:solidFill>
                <a:latin typeface="Gill Sans MT Condensed" panose="020B0506020104020203" pitchFamily="34" charset="0"/>
              </a:rPr>
              <a:t>EXPERIENCE – BUSINESS &amp; LAW</a:t>
            </a:r>
            <a:endParaRPr lang="de-CH" sz="1400" b="1" dirty="0">
              <a:solidFill>
                <a:schemeClr val="tx2">
                  <a:lumMod val="75000"/>
                </a:schemeClr>
              </a:solidFill>
              <a:latin typeface="Gill Sans MT Condensed" panose="020B0506020104020203" pitchFamily="34" charset="0"/>
            </a:endParaRPr>
          </a:p>
        </p:txBody>
      </p:sp>
      <p:sp>
        <p:nvSpPr>
          <p:cNvPr id="2" name="Slide Number Placeholder 1">
            <a:extLst>
              <a:ext uri="{FF2B5EF4-FFF2-40B4-BE49-F238E27FC236}">
                <a16:creationId xmlns:a16="http://schemas.microsoft.com/office/drawing/2014/main" id="{BD791875-0369-4EF7-87EE-F0FE132CEC4B}"/>
              </a:ext>
            </a:extLst>
          </p:cNvPr>
          <p:cNvSpPr>
            <a:spLocks noGrp="1"/>
          </p:cNvSpPr>
          <p:nvPr>
            <p:ph type="sldNum" sz="quarter" idx="12"/>
          </p:nvPr>
        </p:nvSpPr>
        <p:spPr/>
        <p:txBody>
          <a:bodyPr/>
          <a:lstStyle/>
          <a:p>
            <a:fld id="{7C1BE1AA-147B-4FA2-9651-E3F429C8E1E8}" type="slidenum">
              <a:rPr lang="en-US" smtClean="0"/>
              <a:t>1</a:t>
            </a:fld>
            <a:endParaRPr lang="en-US"/>
          </a:p>
        </p:txBody>
      </p:sp>
      <p:sp>
        <p:nvSpPr>
          <p:cNvPr id="74" name="TextBox 73">
            <a:extLst>
              <a:ext uri="{FF2B5EF4-FFF2-40B4-BE49-F238E27FC236}">
                <a16:creationId xmlns:a16="http://schemas.microsoft.com/office/drawing/2014/main" id="{ECFA8C33-0D7C-4217-BE27-C1870AB08506}"/>
              </a:ext>
            </a:extLst>
          </p:cNvPr>
          <p:cNvSpPr txBox="1"/>
          <p:nvPr/>
        </p:nvSpPr>
        <p:spPr>
          <a:xfrm>
            <a:off x="2274382" y="6787448"/>
            <a:ext cx="3355406" cy="430887"/>
          </a:xfrm>
          <a:prstGeom prst="rect">
            <a:avLst/>
          </a:prstGeom>
          <a:noFill/>
        </p:spPr>
        <p:txBody>
          <a:bodyPr wrap="none" rtlCol="0">
            <a:spAutoFit/>
          </a:bodyPr>
          <a:lstStyle/>
          <a:p>
            <a:r>
              <a:rPr lang="en-US" sz="1100" b="1" dirty="0">
                <a:solidFill>
                  <a:schemeClr val="tx2">
                    <a:lumMod val="75000"/>
                  </a:schemeClr>
                </a:solidFill>
                <a:latin typeface="Gill Sans MT Condensed" panose="020B0506020104020203" pitchFamily="34" charset="0"/>
              </a:rPr>
              <a:t>NATIONAL INSTITUTE OF HEALTH AND WELFARE FINLAND </a:t>
            </a:r>
            <a:r>
              <a:rPr lang="en-US" sz="1100" dirty="0">
                <a:solidFill>
                  <a:schemeClr val="tx2">
                    <a:lumMod val="75000"/>
                  </a:schemeClr>
                </a:solidFill>
                <a:latin typeface="Gill Sans MT Condensed" panose="020B0506020104020203" pitchFamily="34" charset="0"/>
              </a:rPr>
              <a:t>(Helsinki, Finland)</a:t>
            </a:r>
          </a:p>
          <a:p>
            <a:r>
              <a:rPr lang="en-US" sz="1100" dirty="0">
                <a:solidFill>
                  <a:schemeClr val="tx2">
                    <a:lumMod val="75000"/>
                  </a:schemeClr>
                </a:solidFill>
                <a:latin typeface="Gill Sans MT Condensed" panose="020B0506020104020203" pitchFamily="34" charset="0"/>
              </a:rPr>
              <a:t>NOTARY IN THE INSPECTION BOARD </a:t>
            </a:r>
            <a:r>
              <a:rPr lang="en-US" sz="1000" dirty="0">
                <a:solidFill>
                  <a:schemeClr val="tx2">
                    <a:lumMod val="75000"/>
                  </a:schemeClr>
                </a:solidFill>
                <a:latin typeface="Gill Sans MT Condensed" panose="020B0506020104020203" pitchFamily="34" charset="0"/>
              </a:rPr>
              <a:t>2003 – 2004  </a:t>
            </a:r>
          </a:p>
        </p:txBody>
      </p:sp>
      <p:sp>
        <p:nvSpPr>
          <p:cNvPr id="75" name="TextBox 74">
            <a:extLst>
              <a:ext uri="{FF2B5EF4-FFF2-40B4-BE49-F238E27FC236}">
                <a16:creationId xmlns:a16="http://schemas.microsoft.com/office/drawing/2014/main" id="{515D3654-1149-455D-8243-997F08040021}"/>
              </a:ext>
            </a:extLst>
          </p:cNvPr>
          <p:cNvSpPr txBox="1"/>
          <p:nvPr/>
        </p:nvSpPr>
        <p:spPr>
          <a:xfrm>
            <a:off x="2266431" y="7144945"/>
            <a:ext cx="4278561" cy="246221"/>
          </a:xfrm>
          <a:prstGeom prst="rect">
            <a:avLst/>
          </a:prstGeom>
          <a:noFill/>
        </p:spPr>
        <p:txBody>
          <a:bodyPr wrap="square" rtlCol="0">
            <a:spAutoFit/>
          </a:bodyPr>
          <a:lstStyle/>
          <a:p>
            <a:r>
              <a:rPr lang="en-US" sz="1000" dirty="0">
                <a:solidFill>
                  <a:schemeClr val="tx2">
                    <a:lumMod val="75000"/>
                  </a:schemeClr>
                </a:solidFill>
                <a:cs typeface="Arial" panose="020B0604020202020204" pitchFamily="34" charset="0"/>
              </a:rPr>
              <a:t>Evaluation and preparing appeals, Making reports after the decisions.</a:t>
            </a:r>
          </a:p>
        </p:txBody>
      </p:sp>
      <p:sp>
        <p:nvSpPr>
          <p:cNvPr id="80" name="TextBox 79">
            <a:extLst>
              <a:ext uri="{FF2B5EF4-FFF2-40B4-BE49-F238E27FC236}">
                <a16:creationId xmlns:a16="http://schemas.microsoft.com/office/drawing/2014/main" id="{5C89CD25-49A2-4D95-A36C-07E180E4DB74}"/>
              </a:ext>
            </a:extLst>
          </p:cNvPr>
          <p:cNvSpPr txBox="1"/>
          <p:nvPr/>
        </p:nvSpPr>
        <p:spPr>
          <a:xfrm>
            <a:off x="2274382" y="4961029"/>
            <a:ext cx="2672526" cy="430887"/>
          </a:xfrm>
          <a:prstGeom prst="rect">
            <a:avLst/>
          </a:prstGeom>
          <a:noFill/>
        </p:spPr>
        <p:txBody>
          <a:bodyPr wrap="none" rtlCol="0">
            <a:spAutoFit/>
          </a:bodyPr>
          <a:lstStyle/>
          <a:p>
            <a:r>
              <a:rPr lang="en-US" sz="1100" b="1" dirty="0">
                <a:solidFill>
                  <a:schemeClr val="tx2">
                    <a:lumMod val="75000"/>
                  </a:schemeClr>
                </a:solidFill>
                <a:latin typeface="Gill Sans MT Condensed" panose="020B0506020104020203" pitchFamily="34" charset="0"/>
              </a:rPr>
              <a:t>ORBI NETWORKS </a:t>
            </a:r>
            <a:r>
              <a:rPr lang="en-US" sz="1100" dirty="0">
                <a:solidFill>
                  <a:schemeClr val="tx2">
                    <a:lumMod val="75000"/>
                  </a:schemeClr>
                </a:solidFill>
                <a:latin typeface="Gill Sans MT Condensed" panose="020B0506020104020203" pitchFamily="34" charset="0"/>
              </a:rPr>
              <a:t>(Zug, Switzerland) Part-time </a:t>
            </a:r>
          </a:p>
          <a:p>
            <a:r>
              <a:rPr lang="en-US" sz="1100" dirty="0">
                <a:solidFill>
                  <a:schemeClr val="tx2">
                    <a:lumMod val="75000"/>
                  </a:schemeClr>
                </a:solidFill>
                <a:latin typeface="Gill Sans MT Condensed" panose="020B0506020104020203" pitchFamily="34" charset="0"/>
              </a:rPr>
              <a:t>LEGAL AND PUBLIC INSTITUTIONS VERTICAL </a:t>
            </a:r>
            <a:r>
              <a:rPr lang="en-US" sz="1000" dirty="0">
                <a:solidFill>
                  <a:schemeClr val="tx2">
                    <a:lumMod val="75000"/>
                  </a:schemeClr>
                </a:solidFill>
                <a:latin typeface="Gill Sans MT Condensed" panose="020B0506020104020203" pitchFamily="34" charset="0"/>
              </a:rPr>
              <a:t>2018 – 2019 </a:t>
            </a:r>
          </a:p>
        </p:txBody>
      </p:sp>
      <p:sp>
        <p:nvSpPr>
          <p:cNvPr id="81" name="TextBox 80">
            <a:extLst>
              <a:ext uri="{FF2B5EF4-FFF2-40B4-BE49-F238E27FC236}">
                <a16:creationId xmlns:a16="http://schemas.microsoft.com/office/drawing/2014/main" id="{4BA3EE94-AACE-48E2-98C2-F3BD2BFA2A18}"/>
              </a:ext>
            </a:extLst>
          </p:cNvPr>
          <p:cNvSpPr txBox="1"/>
          <p:nvPr/>
        </p:nvSpPr>
        <p:spPr>
          <a:xfrm>
            <a:off x="2274382" y="5322620"/>
            <a:ext cx="4427937" cy="553998"/>
          </a:xfrm>
          <a:prstGeom prst="rect">
            <a:avLst/>
          </a:prstGeom>
          <a:noFill/>
        </p:spPr>
        <p:txBody>
          <a:bodyPr wrap="square" rtlCol="0">
            <a:spAutoFit/>
          </a:bodyPr>
          <a:lstStyle/>
          <a:p>
            <a:r>
              <a:rPr lang="en-US" sz="1000" dirty="0">
                <a:solidFill>
                  <a:schemeClr val="tx2">
                    <a:lumMod val="75000"/>
                  </a:schemeClr>
                </a:solidFill>
                <a:cs typeface="Arial" panose="020B0604020202020204" pitchFamily="34" charset="0"/>
              </a:rPr>
              <a:t>Evaluation of legal and regulation environment of Blockchain, Future of Work, Decentralized Workforce and Freelancers in European Union and in the key countries.</a:t>
            </a:r>
          </a:p>
        </p:txBody>
      </p:sp>
      <p:sp>
        <p:nvSpPr>
          <p:cNvPr id="88" name="TextBox 87">
            <a:extLst>
              <a:ext uri="{FF2B5EF4-FFF2-40B4-BE49-F238E27FC236}">
                <a16:creationId xmlns:a16="http://schemas.microsoft.com/office/drawing/2014/main" id="{072B14EC-A906-43AC-9C6A-53BE0D582DA1}"/>
              </a:ext>
            </a:extLst>
          </p:cNvPr>
          <p:cNvSpPr txBox="1"/>
          <p:nvPr/>
        </p:nvSpPr>
        <p:spPr>
          <a:xfrm>
            <a:off x="2274382" y="3237028"/>
            <a:ext cx="3347391" cy="430887"/>
          </a:xfrm>
          <a:prstGeom prst="rect">
            <a:avLst/>
          </a:prstGeom>
          <a:noFill/>
        </p:spPr>
        <p:txBody>
          <a:bodyPr wrap="none" rtlCol="0">
            <a:spAutoFit/>
          </a:bodyPr>
          <a:lstStyle/>
          <a:p>
            <a:r>
              <a:rPr lang="en-US" sz="1100" b="1" dirty="0">
                <a:solidFill>
                  <a:schemeClr val="tx2">
                    <a:lumMod val="75000"/>
                  </a:schemeClr>
                </a:solidFill>
                <a:latin typeface="Gill Sans MT Condensed" panose="020B0506020104020203" pitchFamily="34" charset="0"/>
              </a:rPr>
              <a:t>CALAMNIUS CONSULTING </a:t>
            </a:r>
            <a:r>
              <a:rPr lang="en-US" sz="1100" dirty="0">
                <a:solidFill>
                  <a:schemeClr val="tx2">
                    <a:lumMod val="75000"/>
                  </a:schemeClr>
                </a:solidFill>
                <a:latin typeface="Gill Sans MT Condensed" panose="020B0506020104020203" pitchFamily="34" charset="0"/>
              </a:rPr>
              <a:t>(former ACCULTURE CALAMNIUS ) (Zug, Switzerland)</a:t>
            </a:r>
          </a:p>
          <a:p>
            <a:r>
              <a:rPr lang="en-US" sz="1100" dirty="0">
                <a:solidFill>
                  <a:schemeClr val="tx2">
                    <a:lumMod val="75000"/>
                  </a:schemeClr>
                </a:solidFill>
                <a:latin typeface="Gill Sans MT Condensed" panose="020B0506020104020203" pitchFamily="34" charset="0"/>
              </a:rPr>
              <a:t>OWNER  </a:t>
            </a:r>
            <a:r>
              <a:rPr lang="en-US" sz="1000" dirty="0">
                <a:solidFill>
                  <a:schemeClr val="tx2">
                    <a:lumMod val="75000"/>
                  </a:schemeClr>
                </a:solidFill>
                <a:latin typeface="Gill Sans MT Condensed" panose="020B0506020104020203" pitchFamily="34" charset="0"/>
              </a:rPr>
              <a:t>2013 - </a:t>
            </a:r>
          </a:p>
        </p:txBody>
      </p:sp>
      <p:sp>
        <p:nvSpPr>
          <p:cNvPr id="89" name="TextBox 88">
            <a:extLst>
              <a:ext uri="{FF2B5EF4-FFF2-40B4-BE49-F238E27FC236}">
                <a16:creationId xmlns:a16="http://schemas.microsoft.com/office/drawing/2014/main" id="{44771474-63E1-44EF-832B-DEDE7A1016FC}"/>
              </a:ext>
            </a:extLst>
          </p:cNvPr>
          <p:cNvSpPr txBox="1"/>
          <p:nvPr/>
        </p:nvSpPr>
        <p:spPr>
          <a:xfrm>
            <a:off x="2274382" y="3606259"/>
            <a:ext cx="4278561" cy="553998"/>
          </a:xfrm>
          <a:prstGeom prst="rect">
            <a:avLst/>
          </a:prstGeom>
          <a:noFill/>
        </p:spPr>
        <p:txBody>
          <a:bodyPr wrap="square" rtlCol="0">
            <a:spAutoFit/>
          </a:bodyPr>
          <a:lstStyle/>
          <a:p>
            <a:r>
              <a:rPr lang="en-US" sz="1000" dirty="0">
                <a:solidFill>
                  <a:schemeClr val="tx2">
                    <a:lumMod val="75000"/>
                  </a:schemeClr>
                </a:solidFill>
                <a:cs typeface="Arial" panose="020B0604020202020204" pitchFamily="34" charset="0"/>
              </a:rPr>
              <a:t>Business and financial planning for culture field, culture projects, educational projects,  and planning and organizing culture events and festivals </a:t>
            </a:r>
            <a:r>
              <a:rPr lang="en-US" sz="1000" dirty="0">
                <a:solidFill>
                  <a:schemeClr val="tx2">
                    <a:lumMod val="75000"/>
                  </a:schemeClr>
                </a:solidFill>
                <a:latin typeface="Gill Sans MT Condensed" panose="020B0506020104020203" pitchFamily="34" charset="0"/>
              </a:rPr>
              <a:t>(Some projects listed on page 2).</a:t>
            </a:r>
          </a:p>
        </p:txBody>
      </p:sp>
      <p:sp>
        <p:nvSpPr>
          <p:cNvPr id="90" name="TextBox 89">
            <a:extLst>
              <a:ext uri="{FF2B5EF4-FFF2-40B4-BE49-F238E27FC236}">
                <a16:creationId xmlns:a16="http://schemas.microsoft.com/office/drawing/2014/main" id="{5F3D7F03-8B47-45B6-8C2B-5F9A98479DF3}"/>
              </a:ext>
            </a:extLst>
          </p:cNvPr>
          <p:cNvSpPr txBox="1"/>
          <p:nvPr/>
        </p:nvSpPr>
        <p:spPr>
          <a:xfrm>
            <a:off x="2274382" y="5866684"/>
            <a:ext cx="2924198" cy="430887"/>
          </a:xfrm>
          <a:prstGeom prst="rect">
            <a:avLst/>
          </a:prstGeom>
          <a:noFill/>
        </p:spPr>
        <p:txBody>
          <a:bodyPr wrap="none" rtlCol="0">
            <a:spAutoFit/>
          </a:bodyPr>
          <a:lstStyle/>
          <a:p>
            <a:r>
              <a:rPr lang="en-US" sz="1100" b="1" dirty="0">
                <a:solidFill>
                  <a:schemeClr val="tx2">
                    <a:lumMod val="75000"/>
                  </a:schemeClr>
                </a:solidFill>
                <a:latin typeface="Gill Sans MT Condensed" panose="020B0506020104020203" pitchFamily="34" charset="0"/>
              </a:rPr>
              <a:t>FEDERATION OF THE FINNISH MEDIA INDUSTRY </a:t>
            </a:r>
            <a:r>
              <a:rPr lang="en-US" sz="1100" dirty="0">
                <a:solidFill>
                  <a:schemeClr val="tx2">
                    <a:lumMod val="75000"/>
                  </a:schemeClr>
                </a:solidFill>
                <a:latin typeface="Gill Sans MT Condensed" panose="020B0506020104020203" pitchFamily="34" charset="0"/>
              </a:rPr>
              <a:t>(Helsinki, Finland)</a:t>
            </a:r>
          </a:p>
          <a:p>
            <a:r>
              <a:rPr lang="en-US" sz="1100" dirty="0">
                <a:solidFill>
                  <a:schemeClr val="tx2">
                    <a:lumMod val="75000"/>
                  </a:schemeClr>
                </a:solidFill>
                <a:latin typeface="Gill Sans MT Condensed" panose="020B0506020104020203" pitchFamily="34" charset="0"/>
              </a:rPr>
              <a:t>LAWYER </a:t>
            </a:r>
            <a:r>
              <a:rPr lang="en-US" sz="1000" dirty="0">
                <a:solidFill>
                  <a:schemeClr val="tx2">
                    <a:lumMod val="75000"/>
                  </a:schemeClr>
                </a:solidFill>
                <a:latin typeface="Gill Sans MT Condensed" panose="020B0506020104020203" pitchFamily="34" charset="0"/>
              </a:rPr>
              <a:t>Nov 2006 – Apr 2007  </a:t>
            </a:r>
          </a:p>
        </p:txBody>
      </p:sp>
      <p:sp>
        <p:nvSpPr>
          <p:cNvPr id="91" name="TextBox 90">
            <a:extLst>
              <a:ext uri="{FF2B5EF4-FFF2-40B4-BE49-F238E27FC236}">
                <a16:creationId xmlns:a16="http://schemas.microsoft.com/office/drawing/2014/main" id="{E7241DEE-2503-4B0C-8D86-E82749D7BF38}"/>
              </a:ext>
            </a:extLst>
          </p:cNvPr>
          <p:cNvSpPr txBox="1"/>
          <p:nvPr/>
        </p:nvSpPr>
        <p:spPr>
          <a:xfrm>
            <a:off x="2274382" y="6220431"/>
            <a:ext cx="4278561" cy="553998"/>
          </a:xfrm>
          <a:prstGeom prst="rect">
            <a:avLst/>
          </a:prstGeom>
          <a:noFill/>
        </p:spPr>
        <p:txBody>
          <a:bodyPr wrap="square" rtlCol="0">
            <a:spAutoFit/>
          </a:bodyPr>
          <a:lstStyle/>
          <a:p>
            <a:r>
              <a:rPr lang="en-US" sz="1000" dirty="0">
                <a:solidFill>
                  <a:schemeClr val="tx2">
                    <a:lumMod val="75000"/>
                  </a:schemeClr>
                </a:solidFill>
                <a:cs typeface="Arial" panose="020B0604020202020204" pitchFamily="34" charset="0"/>
              </a:rPr>
              <a:t>Analyzing and reporting European Union and Finnish media law reforms, Preparing Federations statements and opinions, Legal advices for the member clients, and Case-law research. </a:t>
            </a:r>
          </a:p>
        </p:txBody>
      </p:sp>
      <p:pic>
        <p:nvPicPr>
          <p:cNvPr id="92" name="Picture 12" descr="Anu-Maaria Calamnius-Puhakka">
            <a:extLst>
              <a:ext uri="{FF2B5EF4-FFF2-40B4-BE49-F238E27FC236}">
                <a16:creationId xmlns:a16="http://schemas.microsoft.com/office/drawing/2014/main" id="{9FB7BE8B-76E3-4DF6-9700-438629158177}"/>
              </a:ext>
            </a:extLst>
          </p:cNvPr>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430580" y="91023"/>
            <a:ext cx="1254136" cy="1254136"/>
          </a:xfrm>
          <a:prstGeom prst="ellipse">
            <a:avLst/>
          </a:prstGeom>
          <a:noFill/>
          <a:extLst>
            <a:ext uri="{909E8E84-426E-40DD-AFC4-6F175D3DCCD1}">
              <a14:hiddenFill xmlns:a14="http://schemas.microsoft.com/office/drawing/2010/main">
                <a:solidFill>
                  <a:srgbClr val="FFFFFF"/>
                </a:solidFill>
              </a14:hiddenFill>
            </a:ext>
          </a:extLst>
        </p:spPr>
      </p:pic>
      <p:sp>
        <p:nvSpPr>
          <p:cNvPr id="72" name="TextBox 45">
            <a:extLst>
              <a:ext uri="{FF2B5EF4-FFF2-40B4-BE49-F238E27FC236}">
                <a16:creationId xmlns:a16="http://schemas.microsoft.com/office/drawing/2014/main" id="{5BBB0108-F1DA-4D93-89BD-19A4170B80D1}"/>
              </a:ext>
            </a:extLst>
          </p:cNvPr>
          <p:cNvSpPr txBox="1"/>
          <p:nvPr/>
        </p:nvSpPr>
        <p:spPr>
          <a:xfrm>
            <a:off x="2276836" y="7400017"/>
            <a:ext cx="1988045" cy="430887"/>
          </a:xfrm>
          <a:prstGeom prst="rect">
            <a:avLst/>
          </a:prstGeom>
          <a:noFill/>
        </p:spPr>
        <p:txBody>
          <a:bodyPr wrap="none" rtlCol="0">
            <a:spAutoFit/>
          </a:bodyPr>
          <a:lstStyle/>
          <a:p>
            <a:r>
              <a:rPr lang="en-US" sz="1100" b="1" dirty="0">
                <a:solidFill>
                  <a:schemeClr val="tx2">
                    <a:lumMod val="75000"/>
                  </a:schemeClr>
                </a:solidFill>
                <a:latin typeface="Gill Sans MT Condensed" panose="020B0506020104020203" pitchFamily="34" charset="0"/>
              </a:rPr>
              <a:t>PRIVATE LAW AGENCY </a:t>
            </a:r>
            <a:r>
              <a:rPr lang="en-US" sz="1100" dirty="0">
                <a:solidFill>
                  <a:schemeClr val="tx2">
                    <a:lumMod val="75000"/>
                  </a:schemeClr>
                </a:solidFill>
                <a:latin typeface="Gill Sans MT Condensed" panose="020B0506020104020203" pitchFamily="34" charset="0"/>
              </a:rPr>
              <a:t>(</a:t>
            </a:r>
            <a:r>
              <a:rPr lang="en-US" sz="1100" dirty="0" err="1">
                <a:solidFill>
                  <a:schemeClr val="tx2">
                    <a:lumMod val="75000"/>
                  </a:schemeClr>
                </a:solidFill>
                <a:latin typeface="Gill Sans MT Condensed" panose="020B0506020104020203" pitchFamily="34" charset="0"/>
              </a:rPr>
              <a:t>Savonlinna</a:t>
            </a:r>
            <a:r>
              <a:rPr lang="en-US" sz="1100" dirty="0">
                <a:solidFill>
                  <a:schemeClr val="tx2">
                    <a:lumMod val="75000"/>
                  </a:schemeClr>
                </a:solidFill>
                <a:latin typeface="Gill Sans MT Condensed" panose="020B0506020104020203" pitchFamily="34" charset="0"/>
              </a:rPr>
              <a:t>, Finland)</a:t>
            </a:r>
          </a:p>
          <a:p>
            <a:r>
              <a:rPr lang="en-US" sz="1100" dirty="0">
                <a:solidFill>
                  <a:schemeClr val="tx2">
                    <a:lumMod val="75000"/>
                  </a:schemeClr>
                </a:solidFill>
                <a:latin typeface="Gill Sans MT Condensed" panose="020B0506020104020203" pitchFamily="34" charset="0"/>
              </a:rPr>
              <a:t>LEGAL ASSISTENT </a:t>
            </a:r>
            <a:r>
              <a:rPr lang="en-US" sz="1000" dirty="0">
                <a:solidFill>
                  <a:schemeClr val="tx2">
                    <a:lumMod val="75000"/>
                  </a:schemeClr>
                </a:solidFill>
                <a:latin typeface="Gill Sans MT Condensed" panose="020B0506020104020203" pitchFamily="34" charset="0"/>
              </a:rPr>
              <a:t>2000 – 2004  </a:t>
            </a:r>
          </a:p>
        </p:txBody>
      </p:sp>
      <p:sp>
        <p:nvSpPr>
          <p:cNvPr id="73" name="TextBox 46">
            <a:extLst>
              <a:ext uri="{FF2B5EF4-FFF2-40B4-BE49-F238E27FC236}">
                <a16:creationId xmlns:a16="http://schemas.microsoft.com/office/drawing/2014/main" id="{8E334C53-3691-42F1-B414-FEF8B701F70F}"/>
              </a:ext>
            </a:extLst>
          </p:cNvPr>
          <p:cNvSpPr txBox="1"/>
          <p:nvPr/>
        </p:nvSpPr>
        <p:spPr>
          <a:xfrm>
            <a:off x="2276836" y="7738958"/>
            <a:ext cx="4278561" cy="246221"/>
          </a:xfrm>
          <a:prstGeom prst="rect">
            <a:avLst/>
          </a:prstGeom>
          <a:noFill/>
        </p:spPr>
        <p:txBody>
          <a:bodyPr wrap="square" rtlCol="0">
            <a:spAutoFit/>
          </a:bodyPr>
          <a:lstStyle/>
          <a:p>
            <a:r>
              <a:rPr lang="en-US" sz="1000" dirty="0">
                <a:solidFill>
                  <a:schemeClr val="tx2">
                    <a:lumMod val="75000"/>
                  </a:schemeClr>
                </a:solidFill>
                <a:cs typeface="Arial" panose="020B0604020202020204" pitchFamily="34" charset="0"/>
              </a:rPr>
              <a:t>Preparing law cases, Office administration.</a:t>
            </a:r>
          </a:p>
        </p:txBody>
      </p:sp>
      <p:sp>
        <p:nvSpPr>
          <p:cNvPr id="77" name="TextBox 55">
            <a:extLst>
              <a:ext uri="{FF2B5EF4-FFF2-40B4-BE49-F238E27FC236}">
                <a16:creationId xmlns:a16="http://schemas.microsoft.com/office/drawing/2014/main" id="{5C89CD25-49A2-4D95-A36C-07E180E4DB74}"/>
              </a:ext>
            </a:extLst>
          </p:cNvPr>
          <p:cNvSpPr txBox="1"/>
          <p:nvPr/>
        </p:nvSpPr>
        <p:spPr>
          <a:xfrm>
            <a:off x="2274382" y="4173882"/>
            <a:ext cx="2731838" cy="446276"/>
          </a:xfrm>
          <a:prstGeom prst="rect">
            <a:avLst/>
          </a:prstGeom>
          <a:noFill/>
        </p:spPr>
        <p:txBody>
          <a:bodyPr wrap="none" rtlCol="0">
            <a:spAutoFit/>
          </a:bodyPr>
          <a:lstStyle/>
          <a:p>
            <a:r>
              <a:rPr lang="en-US" sz="1100" b="1" dirty="0">
                <a:solidFill>
                  <a:schemeClr val="tx2">
                    <a:lumMod val="75000"/>
                  </a:schemeClr>
                </a:solidFill>
                <a:latin typeface="Gill Sans MT Condensed" panose="020B0506020104020203" pitchFamily="34" charset="0"/>
              </a:rPr>
              <a:t>CRYPTO VALLEY ASSOCIATION </a:t>
            </a:r>
            <a:r>
              <a:rPr lang="en-US" sz="1100" dirty="0">
                <a:solidFill>
                  <a:schemeClr val="tx2">
                    <a:lumMod val="75000"/>
                  </a:schemeClr>
                </a:solidFill>
                <a:latin typeface="Gill Sans MT Condensed" panose="020B0506020104020203" pitchFamily="34" charset="0"/>
              </a:rPr>
              <a:t>(Zug, Switzerland)</a:t>
            </a:r>
          </a:p>
          <a:p>
            <a:r>
              <a:rPr lang="en-US" sz="1100" dirty="0">
                <a:solidFill>
                  <a:schemeClr val="tx2">
                    <a:lumMod val="75000"/>
                  </a:schemeClr>
                </a:solidFill>
                <a:latin typeface="Gill Sans MT Condensed" panose="020B0506020104020203" pitchFamily="34" charset="0"/>
              </a:rPr>
              <a:t>PROGRAM DIRECTOR </a:t>
            </a:r>
            <a:r>
              <a:rPr lang="en-US" sz="1000" dirty="0">
                <a:solidFill>
                  <a:schemeClr val="tx2">
                    <a:lumMod val="75000"/>
                  </a:schemeClr>
                </a:solidFill>
                <a:latin typeface="Gill Sans MT Condensed" panose="020B0506020104020203" pitchFamily="34" charset="0"/>
              </a:rPr>
              <a:t>Mar 2019 – May 2019 (Fix-term contract) </a:t>
            </a:r>
          </a:p>
        </p:txBody>
      </p:sp>
      <p:sp>
        <p:nvSpPr>
          <p:cNvPr id="78" name="TextBox 59">
            <a:extLst>
              <a:ext uri="{FF2B5EF4-FFF2-40B4-BE49-F238E27FC236}">
                <a16:creationId xmlns:a16="http://schemas.microsoft.com/office/drawing/2014/main" id="{4BA3EE94-AACE-48E2-98C2-F3BD2BFA2A18}"/>
              </a:ext>
            </a:extLst>
          </p:cNvPr>
          <p:cNvSpPr txBox="1"/>
          <p:nvPr/>
        </p:nvSpPr>
        <p:spPr>
          <a:xfrm>
            <a:off x="2274382" y="4539275"/>
            <a:ext cx="4427937" cy="400110"/>
          </a:xfrm>
          <a:prstGeom prst="rect">
            <a:avLst/>
          </a:prstGeom>
          <a:noFill/>
        </p:spPr>
        <p:txBody>
          <a:bodyPr wrap="square" rtlCol="0">
            <a:spAutoFit/>
          </a:bodyPr>
          <a:lstStyle/>
          <a:p>
            <a:r>
              <a:rPr lang="en-US" sz="1000" dirty="0">
                <a:solidFill>
                  <a:schemeClr val="tx2">
                    <a:lumMod val="75000"/>
                  </a:schemeClr>
                </a:solidFill>
                <a:cs typeface="Arial" panose="020B0604020202020204" pitchFamily="34" charset="0"/>
              </a:rPr>
              <a:t>Program Director, supporting Association’s newly selected Board in administration, accounting, member’s counseling  and host and organizing events.</a:t>
            </a:r>
          </a:p>
        </p:txBody>
      </p:sp>
      <p:sp>
        <p:nvSpPr>
          <p:cNvPr id="34" name="TextBox 33">
            <a:extLst>
              <a:ext uri="{FF2B5EF4-FFF2-40B4-BE49-F238E27FC236}">
                <a16:creationId xmlns:a16="http://schemas.microsoft.com/office/drawing/2014/main" id="{2DCCF2FA-8812-614C-9D9E-8FB7F8552AF4}"/>
              </a:ext>
            </a:extLst>
          </p:cNvPr>
          <p:cNvSpPr txBox="1"/>
          <p:nvPr/>
        </p:nvSpPr>
        <p:spPr>
          <a:xfrm>
            <a:off x="2278865" y="2304727"/>
            <a:ext cx="1689886" cy="430887"/>
          </a:xfrm>
          <a:prstGeom prst="rect">
            <a:avLst/>
          </a:prstGeom>
          <a:noFill/>
        </p:spPr>
        <p:txBody>
          <a:bodyPr wrap="none" rtlCol="0">
            <a:spAutoFit/>
          </a:bodyPr>
          <a:lstStyle/>
          <a:p>
            <a:r>
              <a:rPr lang="en-US" sz="1100" b="1" dirty="0">
                <a:solidFill>
                  <a:schemeClr val="tx2">
                    <a:lumMod val="75000"/>
                  </a:schemeClr>
                </a:solidFill>
                <a:latin typeface="Gill Sans MT Condensed" panose="020B0506020104020203" pitchFamily="34" charset="0"/>
              </a:rPr>
              <a:t>GLOBAL BLOCKCHAIN INITIATIVE</a:t>
            </a:r>
            <a:endParaRPr lang="en-US" sz="1100" dirty="0">
              <a:solidFill>
                <a:schemeClr val="tx2">
                  <a:lumMod val="75000"/>
                </a:schemeClr>
              </a:solidFill>
              <a:latin typeface="Gill Sans MT Condensed" panose="020B0506020104020203" pitchFamily="34" charset="0"/>
            </a:endParaRPr>
          </a:p>
          <a:p>
            <a:r>
              <a:rPr lang="en-US" sz="1100" dirty="0">
                <a:solidFill>
                  <a:schemeClr val="tx2">
                    <a:lumMod val="75000"/>
                  </a:schemeClr>
                </a:solidFill>
                <a:latin typeface="Gill Sans MT Condensed" panose="020B0506020104020203" pitchFamily="34" charset="0"/>
              </a:rPr>
              <a:t>LOCAL HUB LEAD FINLAND  </a:t>
            </a:r>
            <a:r>
              <a:rPr lang="en-US" sz="1000" dirty="0">
                <a:solidFill>
                  <a:schemeClr val="tx2">
                    <a:lumMod val="75000"/>
                  </a:schemeClr>
                </a:solidFill>
                <a:latin typeface="Gill Sans MT Condensed" panose="020B0506020104020203" pitchFamily="34" charset="0"/>
              </a:rPr>
              <a:t>2022 - </a:t>
            </a:r>
          </a:p>
        </p:txBody>
      </p:sp>
      <p:sp>
        <p:nvSpPr>
          <p:cNvPr id="35" name="TextBox 34">
            <a:extLst>
              <a:ext uri="{FF2B5EF4-FFF2-40B4-BE49-F238E27FC236}">
                <a16:creationId xmlns:a16="http://schemas.microsoft.com/office/drawing/2014/main" id="{05538803-3268-3B4D-939F-2F456A4C718C}"/>
              </a:ext>
            </a:extLst>
          </p:cNvPr>
          <p:cNvSpPr txBox="1"/>
          <p:nvPr/>
        </p:nvSpPr>
        <p:spPr>
          <a:xfrm>
            <a:off x="2278865" y="2673958"/>
            <a:ext cx="4278561" cy="553998"/>
          </a:xfrm>
          <a:prstGeom prst="rect">
            <a:avLst/>
          </a:prstGeom>
          <a:noFill/>
        </p:spPr>
        <p:txBody>
          <a:bodyPr wrap="square" rtlCol="0">
            <a:spAutoFit/>
          </a:bodyPr>
          <a:lstStyle/>
          <a:p>
            <a:r>
              <a:rPr lang="en-US" sz="1000" dirty="0">
                <a:solidFill>
                  <a:schemeClr val="tx2">
                    <a:lumMod val="75000"/>
                  </a:schemeClr>
                </a:solidFill>
                <a:cs typeface="Arial" panose="020B0604020202020204" pitchFamily="34" charset="0"/>
              </a:rPr>
              <a:t>Global Blockchain Initiative is a non-profit educational organization, founded by the Alumni with the mission to create a global and inclusive, participatory blockchain community.</a:t>
            </a:r>
          </a:p>
        </p:txBody>
      </p:sp>
    </p:spTree>
    <p:extLst>
      <p:ext uri="{BB962C8B-B14F-4D97-AF65-F5344CB8AC3E}">
        <p14:creationId xmlns:p14="http://schemas.microsoft.com/office/powerpoint/2010/main" val="1380687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2259355" y="7192732"/>
            <a:ext cx="4473284" cy="1954381"/>
          </a:xfrm>
          <a:prstGeom prst="rect">
            <a:avLst/>
          </a:prstGeom>
        </p:spPr>
        <p:txBody>
          <a:bodyPr wrap="square">
            <a:spAutoFit/>
          </a:bodyPr>
          <a:lstStyle/>
          <a:p>
            <a:pPr marL="171450" indent="-171450">
              <a:buFont typeface="Wingdings" panose="05000000000000000000" pitchFamily="2" charset="2"/>
              <a:buChar char="§"/>
            </a:pPr>
            <a:r>
              <a:rPr lang="de-DE" sz="1100" dirty="0">
                <a:solidFill>
                  <a:schemeClr val="tx2">
                    <a:lumMod val="75000"/>
                  </a:schemeClr>
                </a:solidFill>
                <a:latin typeface="Gill Sans MT Condensed" panose="020B0506020104020203" pitchFamily="34" charset="0"/>
              </a:rPr>
              <a:t>Davos WEF </a:t>
            </a:r>
            <a:r>
              <a:rPr lang="de-DE" sz="1100" dirty="0" err="1">
                <a:solidFill>
                  <a:schemeClr val="tx2">
                    <a:lumMod val="75000"/>
                  </a:schemeClr>
                </a:solidFill>
                <a:latin typeface="Gill Sans MT Condensed" panose="020B0506020104020203" pitchFamily="34" charset="0"/>
              </a:rPr>
              <a:t>Diversity</a:t>
            </a:r>
            <a:r>
              <a:rPr lang="de-DE" sz="1100" dirty="0">
                <a:solidFill>
                  <a:schemeClr val="tx2">
                    <a:lumMod val="75000"/>
                  </a:schemeClr>
                </a:solidFill>
                <a:latin typeface="Gill Sans MT Condensed" panose="020B0506020104020203" pitchFamily="34" charset="0"/>
              </a:rPr>
              <a:t> in </a:t>
            </a:r>
            <a:r>
              <a:rPr lang="de-DE" sz="1100" dirty="0" err="1">
                <a:solidFill>
                  <a:schemeClr val="tx2">
                    <a:lumMod val="75000"/>
                  </a:schemeClr>
                </a:solidFill>
                <a:latin typeface="Gill Sans MT Condensed" panose="020B0506020104020203" pitchFamily="34" charset="0"/>
              </a:rPr>
              <a:t>Blockchain</a:t>
            </a:r>
            <a:r>
              <a:rPr lang="de-DE" sz="1100" dirty="0">
                <a:solidFill>
                  <a:schemeClr val="tx2">
                    <a:lumMod val="75000"/>
                  </a:schemeClr>
                </a:solidFill>
                <a:latin typeface="Gill Sans MT Condensed" panose="020B0506020104020203" pitchFamily="34" charset="0"/>
              </a:rPr>
              <a:t> </a:t>
            </a:r>
            <a:r>
              <a:rPr lang="de-DE" sz="1100" dirty="0" err="1">
                <a:solidFill>
                  <a:schemeClr val="tx2">
                    <a:lumMod val="75000"/>
                  </a:schemeClr>
                </a:solidFill>
                <a:latin typeface="Gill Sans MT Condensed" panose="020B0506020104020203" pitchFamily="34" charset="0"/>
              </a:rPr>
              <a:t>event</a:t>
            </a:r>
            <a:r>
              <a:rPr lang="de-DE" sz="1100" dirty="0">
                <a:solidFill>
                  <a:schemeClr val="tx2">
                    <a:lumMod val="75000"/>
                  </a:schemeClr>
                </a:solidFill>
                <a:latin typeface="Gill Sans MT Condensed" panose="020B0506020104020203" pitchFamily="34" charset="0"/>
              </a:rPr>
              <a:t> 2019 </a:t>
            </a:r>
          </a:p>
          <a:p>
            <a:pPr marL="171450" indent="-171450">
              <a:buFont typeface="Wingdings" panose="05000000000000000000" pitchFamily="2" charset="2"/>
              <a:buChar char="§"/>
            </a:pPr>
            <a:r>
              <a:rPr lang="de-DE" sz="1100" dirty="0">
                <a:solidFill>
                  <a:schemeClr val="tx2">
                    <a:lumMod val="75000"/>
                  </a:schemeClr>
                </a:solidFill>
                <a:latin typeface="Gill Sans MT Condensed" panose="020B0506020104020203" pitchFamily="34" charset="0"/>
              </a:rPr>
              <a:t>ZEV </a:t>
            </a:r>
            <a:r>
              <a:rPr lang="de-DE" sz="1100" dirty="0" err="1">
                <a:solidFill>
                  <a:schemeClr val="tx2">
                    <a:lumMod val="75000"/>
                  </a:schemeClr>
                </a:solidFill>
                <a:latin typeface="Gill Sans MT Condensed" panose="020B0506020104020203" pitchFamily="34" charset="0"/>
              </a:rPr>
              <a:t>Ice</a:t>
            </a:r>
            <a:r>
              <a:rPr lang="de-DE" sz="1100" dirty="0">
                <a:solidFill>
                  <a:schemeClr val="tx2">
                    <a:lumMod val="75000"/>
                  </a:schemeClr>
                </a:solidFill>
                <a:latin typeface="Gill Sans MT Condensed" panose="020B0506020104020203" pitchFamily="34" charset="0"/>
              </a:rPr>
              <a:t> </a:t>
            </a:r>
            <a:r>
              <a:rPr lang="de-DE" sz="1100" dirty="0" err="1">
                <a:solidFill>
                  <a:schemeClr val="tx2">
                    <a:lumMod val="75000"/>
                  </a:schemeClr>
                </a:solidFill>
                <a:latin typeface="Gill Sans MT Condensed" panose="020B0506020104020203" pitchFamily="34" charset="0"/>
              </a:rPr>
              <a:t>skating</a:t>
            </a:r>
            <a:r>
              <a:rPr lang="de-DE" sz="1100" dirty="0">
                <a:solidFill>
                  <a:schemeClr val="tx2">
                    <a:lumMod val="75000"/>
                  </a:schemeClr>
                </a:solidFill>
                <a:latin typeface="Gill Sans MT Condensed" panose="020B0506020104020203" pitchFamily="34" charset="0"/>
              </a:rPr>
              <a:t> Zug </a:t>
            </a:r>
            <a:r>
              <a:rPr lang="de-DE" sz="1100" dirty="0" err="1">
                <a:solidFill>
                  <a:schemeClr val="tx2">
                    <a:lumMod val="75000"/>
                  </a:schemeClr>
                </a:solidFill>
                <a:latin typeface="Gill Sans MT Condensed" panose="020B0506020104020203" pitchFamily="34" charset="0"/>
              </a:rPr>
              <a:t>reservations</a:t>
            </a:r>
            <a:r>
              <a:rPr lang="de-DE" sz="1100" dirty="0">
                <a:solidFill>
                  <a:schemeClr val="tx2">
                    <a:lumMod val="75000"/>
                  </a:schemeClr>
                </a:solidFill>
                <a:latin typeface="Gill Sans MT Condensed" panose="020B0506020104020203" pitchFamily="34" charset="0"/>
              </a:rPr>
              <a:t> &amp; KIKU </a:t>
            </a:r>
            <a:r>
              <a:rPr lang="de-DE" sz="1100" dirty="0" err="1">
                <a:solidFill>
                  <a:schemeClr val="tx2">
                    <a:lumMod val="75000"/>
                  </a:schemeClr>
                </a:solidFill>
                <a:latin typeface="Gill Sans MT Condensed" panose="020B0506020104020203" pitchFamily="34" charset="0"/>
              </a:rPr>
              <a:t>courses</a:t>
            </a:r>
            <a:r>
              <a:rPr lang="de-DE" sz="1100">
                <a:solidFill>
                  <a:schemeClr val="tx2">
                    <a:lumMod val="75000"/>
                  </a:schemeClr>
                </a:solidFill>
                <a:latin typeface="Gill Sans MT Condensed" panose="020B0506020104020203" pitchFamily="34" charset="0"/>
              </a:rPr>
              <a:t> 2020 </a:t>
            </a:r>
            <a:endParaRPr lang="de-DE" sz="1100" dirty="0">
              <a:solidFill>
                <a:schemeClr val="tx2">
                  <a:lumMod val="75000"/>
                </a:schemeClr>
              </a:solidFill>
              <a:latin typeface="Gill Sans MT Condensed" panose="020B0506020104020203" pitchFamily="34" charset="0"/>
            </a:endParaRPr>
          </a:p>
          <a:p>
            <a:pPr marL="171450" indent="-171450">
              <a:buFont typeface="Wingdings" panose="05000000000000000000" pitchFamily="2" charset="2"/>
              <a:buChar char="§"/>
            </a:pPr>
            <a:r>
              <a:rPr lang="de-DE" sz="1100" dirty="0">
                <a:solidFill>
                  <a:schemeClr val="tx2">
                    <a:lumMod val="75000"/>
                  </a:schemeClr>
                </a:solidFill>
                <a:latin typeface="Gill Sans MT Condensed" panose="020B0506020104020203" pitchFamily="34" charset="0"/>
              </a:rPr>
              <a:t>CODING WORKSHOPS FOR CHILDREN – City Library </a:t>
            </a:r>
            <a:r>
              <a:rPr lang="de-DE" sz="1100" dirty="0" err="1">
                <a:solidFill>
                  <a:schemeClr val="tx2">
                    <a:lumMod val="75000"/>
                  </a:schemeClr>
                </a:solidFill>
                <a:latin typeface="Gill Sans MT Condensed" panose="020B0506020104020203" pitchFamily="34" charset="0"/>
              </a:rPr>
              <a:t>of</a:t>
            </a:r>
            <a:r>
              <a:rPr lang="de-DE" sz="1100" dirty="0">
                <a:solidFill>
                  <a:schemeClr val="tx2">
                    <a:lumMod val="75000"/>
                  </a:schemeClr>
                </a:solidFill>
                <a:latin typeface="Gill Sans MT Condensed" panose="020B0506020104020203" pitchFamily="34" charset="0"/>
              </a:rPr>
              <a:t> Zug </a:t>
            </a:r>
            <a:r>
              <a:rPr lang="de-DE" sz="1000" dirty="0">
                <a:solidFill>
                  <a:schemeClr val="tx2">
                    <a:lumMod val="75000"/>
                  </a:schemeClr>
                </a:solidFill>
                <a:latin typeface="Gill Sans MT Condensed" panose="020B0506020104020203" pitchFamily="34" charset="0"/>
              </a:rPr>
              <a:t>2019 </a:t>
            </a:r>
          </a:p>
          <a:p>
            <a:pPr marL="171450" indent="-171450">
              <a:buFont typeface="Wingdings" panose="05000000000000000000" pitchFamily="2" charset="2"/>
              <a:buChar char="§"/>
            </a:pPr>
            <a:r>
              <a:rPr lang="de-DE" sz="1100" dirty="0">
                <a:solidFill>
                  <a:schemeClr val="tx2">
                    <a:lumMod val="75000"/>
                  </a:schemeClr>
                </a:solidFill>
                <a:latin typeface="Gill Sans MT Condensed" panose="020B0506020104020203" pitchFamily="34" charset="0"/>
              </a:rPr>
              <a:t>TECHNOLOGY DISCUSSION - City Library </a:t>
            </a:r>
            <a:r>
              <a:rPr lang="de-DE" sz="1100" dirty="0" err="1">
                <a:solidFill>
                  <a:schemeClr val="tx2">
                    <a:lumMod val="75000"/>
                  </a:schemeClr>
                </a:solidFill>
                <a:latin typeface="Gill Sans MT Condensed" panose="020B0506020104020203" pitchFamily="34" charset="0"/>
              </a:rPr>
              <a:t>of</a:t>
            </a:r>
            <a:r>
              <a:rPr lang="de-DE" sz="1100" dirty="0">
                <a:solidFill>
                  <a:schemeClr val="tx2">
                    <a:lumMod val="75000"/>
                  </a:schemeClr>
                </a:solidFill>
                <a:latin typeface="Gill Sans MT Condensed" panose="020B0506020104020203" pitchFamily="34" charset="0"/>
              </a:rPr>
              <a:t> Zug </a:t>
            </a:r>
            <a:r>
              <a:rPr lang="de-DE" sz="1000" dirty="0">
                <a:solidFill>
                  <a:schemeClr val="tx2">
                    <a:lumMod val="75000"/>
                  </a:schemeClr>
                </a:solidFill>
                <a:latin typeface="Gill Sans MT Condensed" panose="020B0506020104020203" pitchFamily="34" charset="0"/>
              </a:rPr>
              <a:t>2019 </a:t>
            </a:r>
          </a:p>
          <a:p>
            <a:pPr marL="171450" indent="-171450">
              <a:buFont typeface="Wingdings" panose="05000000000000000000" pitchFamily="2" charset="2"/>
              <a:buChar char="§"/>
            </a:pPr>
            <a:r>
              <a:rPr lang="de-DE" sz="1100" dirty="0">
                <a:solidFill>
                  <a:schemeClr val="tx2">
                    <a:lumMod val="75000"/>
                  </a:schemeClr>
                </a:solidFill>
                <a:latin typeface="Gill Sans MT Condensed" panose="020B0506020104020203" pitchFamily="34" charset="0"/>
              </a:rPr>
              <a:t>FINNISH DESIGN POP-UP STORE  - Museum Burg Zug </a:t>
            </a:r>
            <a:r>
              <a:rPr lang="de-DE" sz="1000" dirty="0">
                <a:solidFill>
                  <a:schemeClr val="tx2">
                    <a:lumMod val="75000"/>
                  </a:schemeClr>
                </a:solidFill>
                <a:latin typeface="Gill Sans MT Condensed" panose="020B0506020104020203" pitchFamily="34" charset="0"/>
              </a:rPr>
              <a:t>2017-2018</a:t>
            </a:r>
            <a:r>
              <a:rPr lang="de-DE" sz="1100" dirty="0">
                <a:solidFill>
                  <a:schemeClr val="tx2">
                    <a:lumMod val="75000"/>
                  </a:schemeClr>
                </a:solidFill>
                <a:latin typeface="Gill Sans MT Condensed" panose="020B0506020104020203" pitchFamily="34" charset="0"/>
              </a:rPr>
              <a:t> </a:t>
            </a:r>
          </a:p>
          <a:p>
            <a:pPr marL="171450" indent="-171450">
              <a:buFont typeface="Wingdings" panose="05000000000000000000" pitchFamily="2" charset="2"/>
              <a:buChar char="§"/>
            </a:pPr>
            <a:r>
              <a:rPr lang="de-DE" sz="1100" dirty="0">
                <a:solidFill>
                  <a:schemeClr val="tx2">
                    <a:lumMod val="75000"/>
                  </a:schemeClr>
                </a:solidFill>
                <a:latin typeface="Gill Sans MT Condensed" panose="020B0506020104020203" pitchFamily="34" charset="0"/>
              </a:rPr>
              <a:t>RAUM 358 - JAPANESE, FINNISH AND ICELANDIC ART AND DESIGN – Zug </a:t>
            </a:r>
            <a:r>
              <a:rPr lang="de-DE" sz="1000" dirty="0">
                <a:solidFill>
                  <a:schemeClr val="tx2">
                    <a:lumMod val="75000"/>
                  </a:schemeClr>
                </a:solidFill>
                <a:latin typeface="Gill Sans MT Condensed" panose="020B0506020104020203" pitchFamily="34" charset="0"/>
              </a:rPr>
              <a:t>2017-2018</a:t>
            </a:r>
            <a:r>
              <a:rPr lang="de-DE" sz="1100" dirty="0">
                <a:solidFill>
                  <a:schemeClr val="tx2">
                    <a:lumMod val="75000"/>
                  </a:schemeClr>
                </a:solidFill>
                <a:latin typeface="Gill Sans MT Condensed" panose="020B0506020104020203" pitchFamily="34" charset="0"/>
              </a:rPr>
              <a:t> </a:t>
            </a:r>
          </a:p>
          <a:p>
            <a:pPr marL="171450" indent="-171450">
              <a:buFont typeface="Wingdings" panose="05000000000000000000" pitchFamily="2" charset="2"/>
              <a:buChar char="§"/>
            </a:pPr>
            <a:r>
              <a:rPr lang="de-DE" sz="1100" dirty="0">
                <a:solidFill>
                  <a:schemeClr val="tx2">
                    <a:lumMod val="75000"/>
                  </a:schemeClr>
                </a:solidFill>
                <a:latin typeface="Gill Sans MT Condensed" panose="020B0506020104020203" pitchFamily="34" charset="0"/>
              </a:rPr>
              <a:t>FINNISH DESIGN POP-UP’S - Zürich, Zug </a:t>
            </a:r>
            <a:r>
              <a:rPr lang="de-DE" sz="1100" dirty="0" err="1">
                <a:solidFill>
                  <a:schemeClr val="tx2">
                    <a:lumMod val="75000"/>
                  </a:schemeClr>
                </a:solidFill>
                <a:latin typeface="Gill Sans MT Condensed" panose="020B0506020104020203" pitchFamily="34" charset="0"/>
              </a:rPr>
              <a:t>and</a:t>
            </a:r>
            <a:r>
              <a:rPr lang="de-DE" sz="1100" dirty="0">
                <a:solidFill>
                  <a:schemeClr val="tx2">
                    <a:lumMod val="75000"/>
                  </a:schemeClr>
                </a:solidFill>
                <a:latin typeface="Gill Sans MT Condensed" panose="020B0506020104020203" pitchFamily="34" charset="0"/>
              </a:rPr>
              <a:t> Baden </a:t>
            </a:r>
            <a:r>
              <a:rPr lang="de-DE" sz="1000" dirty="0">
                <a:solidFill>
                  <a:schemeClr val="tx2">
                    <a:lumMod val="75000"/>
                  </a:schemeClr>
                </a:solidFill>
                <a:latin typeface="Gill Sans MT Condensed" panose="020B0506020104020203" pitchFamily="34" charset="0"/>
              </a:rPr>
              <a:t>2015-2018</a:t>
            </a:r>
            <a:r>
              <a:rPr lang="de-DE" sz="1100" dirty="0">
                <a:solidFill>
                  <a:schemeClr val="tx2">
                    <a:lumMod val="75000"/>
                  </a:schemeClr>
                </a:solidFill>
                <a:latin typeface="Gill Sans MT Condensed" panose="020B0506020104020203" pitchFamily="34" charset="0"/>
              </a:rPr>
              <a:t> </a:t>
            </a:r>
          </a:p>
          <a:p>
            <a:pPr marL="171450" indent="-171450">
              <a:buFont typeface="Wingdings" panose="05000000000000000000" pitchFamily="2" charset="2"/>
              <a:buChar char="§"/>
            </a:pPr>
            <a:r>
              <a:rPr lang="de-DE" sz="1100" dirty="0">
                <a:solidFill>
                  <a:schemeClr val="tx2">
                    <a:lumMod val="75000"/>
                  </a:schemeClr>
                </a:solidFill>
                <a:latin typeface="Gill Sans MT Condensed" panose="020B0506020104020203" pitchFamily="34" charset="0"/>
              </a:rPr>
              <a:t>MUSIC EVENTS, EXHIBITIONS, LECTURES, AND READING THEATER </a:t>
            </a:r>
          </a:p>
          <a:p>
            <a:pPr marL="171450" indent="-171450">
              <a:buFont typeface="Wingdings" panose="05000000000000000000" pitchFamily="2" charset="2"/>
              <a:buChar char="§"/>
            </a:pPr>
            <a:r>
              <a:rPr lang="de-DE" sz="1100" dirty="0">
                <a:solidFill>
                  <a:schemeClr val="tx2">
                    <a:lumMod val="75000"/>
                  </a:schemeClr>
                </a:solidFill>
                <a:latin typeface="Gill Sans MT Condensed" panose="020B0506020104020203" pitchFamily="34" charset="0"/>
              </a:rPr>
              <a:t>ARKKI – ARCHITECTURE WORKSHOPS FOR CHILDREN - Zug </a:t>
            </a:r>
            <a:r>
              <a:rPr lang="de-DE" sz="1000" dirty="0">
                <a:solidFill>
                  <a:schemeClr val="tx2">
                    <a:lumMod val="75000"/>
                  </a:schemeClr>
                </a:solidFill>
                <a:latin typeface="Gill Sans MT Condensed" panose="020B0506020104020203" pitchFamily="34" charset="0"/>
              </a:rPr>
              <a:t>2015-2016</a:t>
            </a:r>
            <a:r>
              <a:rPr lang="de-DE" sz="1100" dirty="0">
                <a:solidFill>
                  <a:schemeClr val="tx2">
                    <a:lumMod val="75000"/>
                  </a:schemeClr>
                </a:solidFill>
                <a:latin typeface="Gill Sans MT Condensed" panose="020B0506020104020203" pitchFamily="34" charset="0"/>
              </a:rPr>
              <a:t> </a:t>
            </a:r>
          </a:p>
          <a:p>
            <a:pPr marL="171450" indent="-171450">
              <a:buFont typeface="Wingdings" panose="05000000000000000000" pitchFamily="2" charset="2"/>
              <a:buChar char="§"/>
            </a:pPr>
            <a:r>
              <a:rPr lang="de-DE" sz="1100" dirty="0">
                <a:solidFill>
                  <a:schemeClr val="tx2">
                    <a:lumMod val="75000"/>
                  </a:schemeClr>
                </a:solidFill>
                <a:latin typeface="Gill Sans MT Condensed" panose="020B0506020104020203" pitchFamily="34" charset="0"/>
              </a:rPr>
              <a:t>FINNISH POP-UP EVENTS: DESIGN, ART AND FINNISH TANGO CONCERT - Zug </a:t>
            </a:r>
            <a:r>
              <a:rPr lang="de-DE" sz="1000" dirty="0">
                <a:solidFill>
                  <a:schemeClr val="tx2">
                    <a:lumMod val="75000"/>
                  </a:schemeClr>
                </a:solidFill>
                <a:latin typeface="Gill Sans MT Condensed" panose="020B0506020104020203" pitchFamily="34" charset="0"/>
              </a:rPr>
              <a:t>2015 </a:t>
            </a:r>
          </a:p>
          <a:p>
            <a:pPr marL="171450" indent="-171450">
              <a:buFont typeface="Wingdings" panose="05000000000000000000" pitchFamily="2" charset="2"/>
              <a:buChar char="§"/>
            </a:pPr>
            <a:endParaRPr lang="de-DE" sz="1100" dirty="0">
              <a:solidFill>
                <a:schemeClr val="tx2">
                  <a:lumMod val="75000"/>
                </a:schemeClr>
              </a:solidFill>
              <a:latin typeface="Gill Sans MT Condensed" panose="020B0506020104020203" pitchFamily="34" charset="0"/>
            </a:endParaRPr>
          </a:p>
        </p:txBody>
      </p:sp>
      <p:graphicFrame>
        <p:nvGraphicFramePr>
          <p:cNvPr id="4" name="Object 3" hidden="1">
            <a:extLst>
              <a:ext uri="{FF2B5EF4-FFF2-40B4-BE49-F238E27FC236}">
                <a16:creationId xmlns:a16="http://schemas.microsoft.com/office/drawing/2014/main" id="{D399A02D-1E6C-4D40-A3A4-A6F7766514FC}"/>
              </a:ext>
            </a:extLst>
          </p:cNvPr>
          <p:cNvGraphicFramePr>
            <a:graphicFrameLocks noChangeAspect="1"/>
          </p:cNvGraphicFramePr>
          <p:nvPr>
            <p:custDataLst>
              <p:tags r:id="rId2"/>
            </p:custDataLst>
          </p:nvPr>
        </p:nvGraphicFramePr>
        <p:xfrm>
          <a:off x="1191" y="2001441"/>
          <a:ext cx="1191" cy="1191"/>
        </p:xfrm>
        <a:graphic>
          <a:graphicData uri="http://schemas.openxmlformats.org/presentationml/2006/ole">
            <mc:AlternateContent xmlns:mc="http://schemas.openxmlformats.org/markup-compatibility/2006">
              <mc:Choice xmlns:v="urn:schemas-microsoft-com:vml" Requires="v">
                <p:oleObj spid="_x0000_s2191" name="think-cell Slide" r:id="rId4" imgW="353" imgH="353" progId="TCLayout.ActiveDocument.1">
                  <p:embed/>
                </p:oleObj>
              </mc:Choice>
              <mc:Fallback>
                <p:oleObj name="think-cell Slide" r:id="rId4" imgW="353" imgH="353" progId="TCLayout.ActiveDocument.1">
                  <p:embed/>
                  <p:pic>
                    <p:nvPicPr>
                      <p:cNvPr id="4" name="Object 3" hidden="1">
                        <a:extLst>
                          <a:ext uri="{FF2B5EF4-FFF2-40B4-BE49-F238E27FC236}">
                            <a16:creationId xmlns:a16="http://schemas.microsoft.com/office/drawing/2014/main" id="{D399A02D-1E6C-4D40-A3A4-A6F7766514FC}"/>
                          </a:ext>
                        </a:extLst>
                      </p:cNvPr>
                      <p:cNvPicPr/>
                      <p:nvPr/>
                    </p:nvPicPr>
                    <p:blipFill>
                      <a:blip r:embed="rId5"/>
                      <a:stretch>
                        <a:fillRect/>
                      </a:stretch>
                    </p:blipFill>
                    <p:spPr>
                      <a:xfrm>
                        <a:off x="1191" y="2001441"/>
                        <a:ext cx="1191" cy="1191"/>
                      </a:xfrm>
                      <a:prstGeom prst="rect">
                        <a:avLst/>
                      </a:prstGeom>
                    </p:spPr>
                  </p:pic>
                </p:oleObj>
              </mc:Fallback>
            </mc:AlternateContent>
          </a:graphicData>
        </a:graphic>
      </p:graphicFrame>
      <p:sp>
        <p:nvSpPr>
          <p:cNvPr id="17" name="Rectangle 16">
            <a:extLst>
              <a:ext uri="{FF2B5EF4-FFF2-40B4-BE49-F238E27FC236}">
                <a16:creationId xmlns:a16="http://schemas.microsoft.com/office/drawing/2014/main" id="{E98CCBA9-10BD-4564-9CBE-09A286E61F2C}"/>
              </a:ext>
            </a:extLst>
          </p:cNvPr>
          <p:cNvSpPr/>
          <p:nvPr/>
        </p:nvSpPr>
        <p:spPr>
          <a:xfrm>
            <a:off x="-8261" y="0"/>
            <a:ext cx="2094614" cy="9144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F29FCB6C-C074-469D-BAB0-E7C8BC9D26C6}"/>
              </a:ext>
            </a:extLst>
          </p:cNvPr>
          <p:cNvSpPr/>
          <p:nvPr/>
        </p:nvSpPr>
        <p:spPr>
          <a:xfrm>
            <a:off x="-8261" y="13215"/>
            <a:ext cx="2086353" cy="9143999"/>
          </a:xfrm>
          <a:prstGeom prst="rect">
            <a:avLst/>
          </a:prstGeom>
          <a:solidFill>
            <a:srgbClr val="4756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Slide Number Placeholder 1">
            <a:extLst>
              <a:ext uri="{FF2B5EF4-FFF2-40B4-BE49-F238E27FC236}">
                <a16:creationId xmlns:a16="http://schemas.microsoft.com/office/drawing/2014/main" id="{C510E1EF-48B5-44EB-A080-E9EE9ABBFD11}"/>
              </a:ext>
            </a:extLst>
          </p:cNvPr>
          <p:cNvSpPr>
            <a:spLocks noGrp="1"/>
          </p:cNvSpPr>
          <p:nvPr>
            <p:ph type="sldNum" sz="quarter" idx="12"/>
          </p:nvPr>
        </p:nvSpPr>
        <p:spPr/>
        <p:txBody>
          <a:bodyPr/>
          <a:lstStyle/>
          <a:p>
            <a:fld id="{7C1BE1AA-147B-4FA2-9651-E3F429C8E1E8}" type="slidenum">
              <a:rPr lang="en-US" smtClean="0"/>
              <a:t>2</a:t>
            </a:fld>
            <a:endParaRPr lang="en-US"/>
          </a:p>
        </p:txBody>
      </p:sp>
      <p:sp>
        <p:nvSpPr>
          <p:cNvPr id="43" name="TextBox 42">
            <a:extLst>
              <a:ext uri="{FF2B5EF4-FFF2-40B4-BE49-F238E27FC236}">
                <a16:creationId xmlns:a16="http://schemas.microsoft.com/office/drawing/2014/main" id="{F10F87CB-3F0E-4340-88DA-F56E725B9AF9}"/>
              </a:ext>
            </a:extLst>
          </p:cNvPr>
          <p:cNvSpPr txBox="1"/>
          <p:nvPr/>
        </p:nvSpPr>
        <p:spPr>
          <a:xfrm>
            <a:off x="2253655" y="4782196"/>
            <a:ext cx="4278561" cy="938719"/>
          </a:xfrm>
          <a:prstGeom prst="rect">
            <a:avLst/>
          </a:prstGeom>
          <a:noFill/>
        </p:spPr>
        <p:txBody>
          <a:bodyPr wrap="square" rtlCol="0">
            <a:spAutoFit/>
          </a:bodyPr>
          <a:lstStyle/>
          <a:p>
            <a:r>
              <a:rPr lang="de-CH" sz="1100" b="1" dirty="0">
                <a:solidFill>
                  <a:schemeClr val="tx2">
                    <a:lumMod val="75000"/>
                  </a:schemeClr>
                </a:solidFill>
                <a:latin typeface="Gill Sans MT Condensed" panose="020B0506020104020203" pitchFamily="34" charset="0"/>
              </a:rPr>
              <a:t>BOARD MEMBER </a:t>
            </a:r>
            <a:r>
              <a:rPr lang="de-CH" sz="1100" dirty="0">
                <a:solidFill>
                  <a:schemeClr val="tx2">
                    <a:lumMod val="75000"/>
                  </a:schemeClr>
                </a:solidFill>
                <a:latin typeface="Gill Sans MT Condensed" panose="020B0506020104020203" pitchFamily="34" charset="0"/>
              </a:rPr>
              <a:t>in:</a:t>
            </a:r>
          </a:p>
          <a:p>
            <a:pPr marL="171450" indent="-171450">
              <a:buFont typeface="Wingdings" panose="05000000000000000000" pitchFamily="2" charset="2"/>
              <a:buChar char="§"/>
            </a:pPr>
            <a:r>
              <a:rPr lang="de-CH" sz="1100" dirty="0">
                <a:solidFill>
                  <a:schemeClr val="tx2">
                    <a:lumMod val="75000"/>
                  </a:schemeClr>
                </a:solidFill>
                <a:latin typeface="Gill Sans MT Condensed" panose="020B0506020104020203" pitchFamily="34" charset="0"/>
              </a:rPr>
              <a:t>HANDELSKAMMER </a:t>
            </a:r>
            <a:r>
              <a:rPr lang="de-CH" sz="1100" dirty="0" err="1">
                <a:solidFill>
                  <a:schemeClr val="tx2">
                    <a:lumMod val="75000"/>
                  </a:schemeClr>
                </a:solidFill>
                <a:latin typeface="Gill Sans MT Condensed" panose="020B0506020104020203" pitchFamily="34" charset="0"/>
              </a:rPr>
              <a:t>Advisor</a:t>
            </a:r>
            <a:r>
              <a:rPr lang="de-CH" sz="1100" dirty="0">
                <a:solidFill>
                  <a:schemeClr val="tx2">
                    <a:lumMod val="75000"/>
                  </a:schemeClr>
                </a:solidFill>
                <a:latin typeface="Gill Sans MT Condensed" panose="020B0506020104020203" pitchFamily="34" charset="0"/>
              </a:rPr>
              <a:t> </a:t>
            </a:r>
            <a:r>
              <a:rPr lang="de-CH" sz="1100" dirty="0" err="1">
                <a:solidFill>
                  <a:schemeClr val="tx2">
                    <a:lumMod val="75000"/>
                  </a:schemeClr>
                </a:solidFill>
                <a:latin typeface="Gill Sans MT Condensed" panose="020B0506020104020203" pitchFamily="34" charset="0"/>
              </a:rPr>
              <a:t>of</a:t>
            </a:r>
            <a:r>
              <a:rPr lang="de-CH" sz="1100" dirty="0">
                <a:solidFill>
                  <a:schemeClr val="tx2">
                    <a:lumMod val="75000"/>
                  </a:schemeClr>
                </a:solidFill>
                <a:latin typeface="Gill Sans MT Condensed" panose="020B0506020104020203" pitchFamily="34" charset="0"/>
              </a:rPr>
              <a:t> </a:t>
            </a:r>
            <a:r>
              <a:rPr lang="de-CH" sz="1100" dirty="0" err="1">
                <a:solidFill>
                  <a:schemeClr val="tx2">
                    <a:lumMod val="75000"/>
                  </a:schemeClr>
                </a:solidFill>
                <a:latin typeface="Gill Sans MT Condensed" panose="020B0506020104020203" pitchFamily="34" charset="0"/>
              </a:rPr>
              <a:t>board</a:t>
            </a:r>
            <a:r>
              <a:rPr lang="de-CH" sz="1100" dirty="0">
                <a:solidFill>
                  <a:schemeClr val="tx2">
                    <a:lumMod val="75000"/>
                  </a:schemeClr>
                </a:solidFill>
                <a:latin typeface="Gill Sans MT Condensed" panose="020B0506020104020203" pitchFamily="34" charset="0"/>
              </a:rPr>
              <a:t>- Finnland-Schweiz 2021</a:t>
            </a:r>
          </a:p>
          <a:p>
            <a:pPr marL="171450" indent="-171450">
              <a:buFont typeface="Wingdings" panose="05000000000000000000" pitchFamily="2" charset="2"/>
              <a:buChar char="§"/>
            </a:pPr>
            <a:r>
              <a:rPr lang="de-CH" sz="1100" dirty="0">
                <a:solidFill>
                  <a:schemeClr val="tx2">
                    <a:lumMod val="75000"/>
                  </a:schemeClr>
                </a:solidFill>
                <a:latin typeface="Gill Sans MT Condensed" panose="020B0506020104020203" pitchFamily="34" charset="0"/>
              </a:rPr>
              <a:t>DIE FREUNDE BURG ZUG </a:t>
            </a:r>
            <a:r>
              <a:rPr lang="de-CH" sz="1000" dirty="0">
                <a:solidFill>
                  <a:schemeClr val="tx2">
                    <a:lumMod val="75000"/>
                  </a:schemeClr>
                </a:solidFill>
                <a:latin typeface="Gill Sans MT Condensed" panose="020B0506020104020203" pitchFamily="34" charset="0"/>
              </a:rPr>
              <a:t>2019-</a:t>
            </a:r>
            <a:endParaRPr lang="en-US" sz="1000" dirty="0">
              <a:solidFill>
                <a:schemeClr val="tx2">
                  <a:lumMod val="75000"/>
                </a:schemeClr>
              </a:solidFill>
              <a:latin typeface="Gill Sans MT Condensed" panose="020B0506020104020203" pitchFamily="34" charset="0"/>
            </a:endParaRPr>
          </a:p>
          <a:p>
            <a:pPr marL="171450" indent="-171450">
              <a:buFont typeface="Wingdings" panose="05000000000000000000" pitchFamily="2" charset="2"/>
              <a:buChar char="§"/>
            </a:pPr>
            <a:r>
              <a:rPr lang="en-US" sz="1100" dirty="0">
                <a:solidFill>
                  <a:schemeClr val="tx2">
                    <a:lumMod val="75000"/>
                  </a:schemeClr>
                </a:solidFill>
                <a:latin typeface="Gill Sans MT Condensed" panose="020B0506020104020203" pitchFamily="34" charset="0"/>
              </a:rPr>
              <a:t>HOME OPERA SWITZERLAND </a:t>
            </a:r>
            <a:r>
              <a:rPr lang="en-US" sz="1000" dirty="0">
                <a:solidFill>
                  <a:schemeClr val="tx2">
                    <a:lumMod val="75000"/>
                  </a:schemeClr>
                </a:solidFill>
                <a:latin typeface="Gill Sans MT Condensed" panose="020B0506020104020203" pitchFamily="34" charset="0"/>
              </a:rPr>
              <a:t>2019- </a:t>
            </a:r>
          </a:p>
          <a:p>
            <a:pPr marL="171450" indent="-171450">
              <a:buFont typeface="Wingdings" panose="05000000000000000000" pitchFamily="2" charset="2"/>
              <a:buChar char="§"/>
            </a:pPr>
            <a:r>
              <a:rPr lang="en-US" sz="1100" dirty="0">
                <a:solidFill>
                  <a:schemeClr val="tx2">
                    <a:lumMod val="75000"/>
                  </a:schemeClr>
                </a:solidFill>
                <a:latin typeface="Gill Sans MT Condensed" panose="020B0506020104020203" pitchFamily="34" charset="0"/>
              </a:rPr>
              <a:t>SVFF KULTUR (</a:t>
            </a:r>
            <a:r>
              <a:rPr lang="en-US" sz="1100" dirty="0" err="1">
                <a:solidFill>
                  <a:schemeClr val="tx2">
                    <a:lumMod val="75000"/>
                  </a:schemeClr>
                </a:solidFill>
                <a:latin typeface="Gill Sans MT Condensed" panose="020B0506020104020203" pitchFamily="34" charset="0"/>
              </a:rPr>
              <a:t>Schweizerische</a:t>
            </a:r>
            <a:r>
              <a:rPr lang="en-US" sz="1100" dirty="0">
                <a:solidFill>
                  <a:schemeClr val="tx2">
                    <a:lumMod val="75000"/>
                  </a:schemeClr>
                </a:solidFill>
                <a:latin typeface="Gill Sans MT Condensed" panose="020B0506020104020203" pitchFamily="34" charset="0"/>
              </a:rPr>
              <a:t> </a:t>
            </a:r>
            <a:r>
              <a:rPr lang="en-US" sz="1100" dirty="0" err="1">
                <a:solidFill>
                  <a:schemeClr val="tx2">
                    <a:lumMod val="75000"/>
                  </a:schemeClr>
                </a:solidFill>
                <a:latin typeface="Gill Sans MT Condensed" panose="020B0506020104020203" pitchFamily="34" charset="0"/>
              </a:rPr>
              <a:t>Vereinigung</a:t>
            </a:r>
            <a:r>
              <a:rPr lang="en-US" sz="1100" dirty="0">
                <a:solidFill>
                  <a:schemeClr val="tx2">
                    <a:lumMod val="75000"/>
                  </a:schemeClr>
                </a:solidFill>
                <a:latin typeface="Gill Sans MT Condensed" panose="020B0506020104020203" pitchFamily="34" charset="0"/>
              </a:rPr>
              <a:t> der </a:t>
            </a:r>
            <a:r>
              <a:rPr lang="en-US" sz="1100" dirty="0" err="1">
                <a:solidFill>
                  <a:schemeClr val="tx2">
                    <a:lumMod val="75000"/>
                  </a:schemeClr>
                </a:solidFill>
                <a:latin typeface="Gill Sans MT Condensed" panose="020B0506020104020203" pitchFamily="34" charset="0"/>
              </a:rPr>
              <a:t>Freunde</a:t>
            </a:r>
            <a:r>
              <a:rPr lang="en-US" sz="1100" dirty="0">
                <a:solidFill>
                  <a:schemeClr val="tx2">
                    <a:lumMod val="75000"/>
                  </a:schemeClr>
                </a:solidFill>
                <a:latin typeface="Gill Sans MT Condensed" panose="020B0506020104020203" pitchFamily="34" charset="0"/>
              </a:rPr>
              <a:t> </a:t>
            </a:r>
            <a:r>
              <a:rPr lang="en-US" sz="1100" dirty="0" err="1">
                <a:solidFill>
                  <a:schemeClr val="tx2">
                    <a:lumMod val="75000"/>
                  </a:schemeClr>
                </a:solidFill>
                <a:latin typeface="Gill Sans MT Condensed" panose="020B0506020104020203" pitchFamily="34" charset="0"/>
              </a:rPr>
              <a:t>Finnlands</a:t>
            </a:r>
            <a:r>
              <a:rPr lang="en-US" sz="1100" dirty="0">
                <a:solidFill>
                  <a:schemeClr val="tx2">
                    <a:lumMod val="75000"/>
                  </a:schemeClr>
                </a:solidFill>
                <a:latin typeface="Gill Sans MT Condensed" panose="020B0506020104020203" pitchFamily="34" charset="0"/>
              </a:rPr>
              <a:t>) </a:t>
            </a:r>
            <a:r>
              <a:rPr lang="en-US" sz="1000" dirty="0">
                <a:solidFill>
                  <a:schemeClr val="tx2">
                    <a:lumMod val="75000"/>
                  </a:schemeClr>
                </a:solidFill>
                <a:latin typeface="Gill Sans MT Condensed" panose="020B0506020104020203" pitchFamily="34" charset="0"/>
              </a:rPr>
              <a:t>2016-</a:t>
            </a:r>
          </a:p>
        </p:txBody>
      </p:sp>
      <p:sp>
        <p:nvSpPr>
          <p:cNvPr id="50" name="TextBox 49">
            <a:extLst>
              <a:ext uri="{FF2B5EF4-FFF2-40B4-BE49-F238E27FC236}">
                <a16:creationId xmlns:a16="http://schemas.microsoft.com/office/drawing/2014/main" id="{9272C9D6-767C-4E52-90AF-F74EA95C2074}"/>
              </a:ext>
            </a:extLst>
          </p:cNvPr>
          <p:cNvSpPr txBox="1"/>
          <p:nvPr/>
        </p:nvSpPr>
        <p:spPr>
          <a:xfrm>
            <a:off x="2808402" y="4440729"/>
            <a:ext cx="2958310" cy="307777"/>
          </a:xfrm>
          <a:prstGeom prst="rect">
            <a:avLst/>
          </a:prstGeom>
          <a:noFill/>
        </p:spPr>
        <p:txBody>
          <a:bodyPr wrap="none" rtlCol="0">
            <a:spAutoFit/>
          </a:bodyPr>
          <a:lstStyle/>
          <a:p>
            <a:r>
              <a:rPr lang="de-CH" sz="1400" dirty="0">
                <a:solidFill>
                  <a:schemeClr val="tx2">
                    <a:lumMod val="75000"/>
                  </a:schemeClr>
                </a:solidFill>
                <a:latin typeface="Gill Sans MT Condensed" panose="020B0506020104020203" pitchFamily="34" charset="0"/>
              </a:rPr>
              <a:t>ASSOCIATIONS - BOARD EXPERIENCE </a:t>
            </a:r>
          </a:p>
        </p:txBody>
      </p:sp>
      <p:pic>
        <p:nvPicPr>
          <p:cNvPr id="7" name="Graphic 6" descr="Users">
            <a:extLst>
              <a:ext uri="{FF2B5EF4-FFF2-40B4-BE49-F238E27FC236}">
                <a16:creationId xmlns:a16="http://schemas.microsoft.com/office/drawing/2014/main" id="{2F0CCEA2-83EF-4A59-B145-B7F951C968AC}"/>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296183" y="4373680"/>
            <a:ext cx="441876" cy="441876"/>
          </a:xfrm>
          <a:prstGeom prst="rect">
            <a:avLst/>
          </a:prstGeom>
        </p:spPr>
      </p:pic>
      <p:pic>
        <p:nvPicPr>
          <p:cNvPr id="19" name="Picture 39">
            <a:extLst>
              <a:ext uri="{FF2B5EF4-FFF2-40B4-BE49-F238E27FC236}">
                <a16:creationId xmlns:a16="http://schemas.microsoft.com/office/drawing/2014/main" id="{B97319E8-692E-4C30-88A1-D81481EEEDEC}"/>
              </a:ext>
            </a:extLst>
          </p:cNvPr>
          <p:cNvPicPr>
            <a:picLocks noChangeAspect="1"/>
          </p:cNvPicPr>
          <p:nvPr/>
        </p:nvPicPr>
        <p:blipFill>
          <a:blip r:embed="rId8">
            <a:clrChange>
              <a:clrFrom>
                <a:srgbClr val="404042"/>
              </a:clrFrom>
              <a:clrTo>
                <a:srgbClr val="404042">
                  <a:alpha val="0"/>
                </a:srgbClr>
              </a:clrTo>
            </a:clrChange>
          </a:blip>
          <a:stretch>
            <a:fillRect/>
          </a:stretch>
        </p:blipFill>
        <p:spPr>
          <a:xfrm>
            <a:off x="45900" y="197527"/>
            <a:ext cx="384680" cy="275551"/>
          </a:xfrm>
          <a:prstGeom prst="rect">
            <a:avLst/>
          </a:prstGeom>
        </p:spPr>
      </p:pic>
      <p:sp>
        <p:nvSpPr>
          <p:cNvPr id="21" name="TextBox 40">
            <a:extLst>
              <a:ext uri="{FF2B5EF4-FFF2-40B4-BE49-F238E27FC236}">
                <a16:creationId xmlns:a16="http://schemas.microsoft.com/office/drawing/2014/main" id="{CA79134C-CC39-4DEC-A70E-C55A7467729F}"/>
              </a:ext>
            </a:extLst>
          </p:cNvPr>
          <p:cNvSpPr txBox="1"/>
          <p:nvPr/>
        </p:nvSpPr>
        <p:spPr>
          <a:xfrm>
            <a:off x="379238" y="233306"/>
            <a:ext cx="1740126" cy="5655394"/>
          </a:xfrm>
          <a:prstGeom prst="rect">
            <a:avLst/>
          </a:prstGeom>
          <a:noFill/>
        </p:spPr>
        <p:txBody>
          <a:bodyPr wrap="square" rtlCol="0">
            <a:spAutoFit/>
          </a:bodyPr>
          <a:lstStyle/>
          <a:p>
            <a:r>
              <a:rPr lang="en-US" sz="1050" dirty="0">
                <a:solidFill>
                  <a:schemeClr val="bg1"/>
                </a:solidFill>
                <a:latin typeface="Gill Sans MT Condensed" panose="020B0506020104020203" pitchFamily="34" charset="0"/>
              </a:rPr>
              <a:t>ADDITIONAL STUDIES:</a:t>
            </a:r>
          </a:p>
          <a:p>
            <a:endParaRPr lang="en-US" sz="900" b="1" dirty="0">
              <a:solidFill>
                <a:schemeClr val="bg1"/>
              </a:solidFill>
              <a:cs typeface="Arial" panose="020B0604020202020204" pitchFamily="34" charset="0"/>
            </a:endParaRPr>
          </a:p>
          <a:p>
            <a:r>
              <a:rPr lang="en-GB" sz="900" b="1" dirty="0">
                <a:solidFill>
                  <a:schemeClr val="bg1"/>
                </a:solidFill>
                <a:cs typeface="Arial" panose="020B0604020202020204" pitchFamily="34" charset="0"/>
              </a:rPr>
              <a:t>UNIVERSITY OF MAASTRICHT, </a:t>
            </a:r>
          </a:p>
          <a:p>
            <a:r>
              <a:rPr lang="en-GB" sz="900" dirty="0">
                <a:solidFill>
                  <a:schemeClr val="bg1"/>
                </a:solidFill>
                <a:cs typeface="Arial" panose="020B0604020202020204" pitchFamily="34" charset="0"/>
              </a:rPr>
              <a:t>Netherlands (2000 – 2001)</a:t>
            </a:r>
          </a:p>
          <a:p>
            <a:r>
              <a:rPr lang="en-GB" sz="900" dirty="0">
                <a:solidFill>
                  <a:schemeClr val="bg1"/>
                </a:solidFill>
                <a:cs typeface="Arial" panose="020B0604020202020204" pitchFamily="34" charset="0"/>
              </a:rPr>
              <a:t> - Intellectual Property Law IPR</a:t>
            </a:r>
          </a:p>
          <a:p>
            <a:r>
              <a:rPr lang="en-GB" sz="900" dirty="0">
                <a:solidFill>
                  <a:schemeClr val="bg1"/>
                </a:solidFill>
                <a:cs typeface="Arial" panose="020B0604020202020204" pitchFamily="34" charset="0"/>
              </a:rPr>
              <a:t> - Media Law</a:t>
            </a:r>
          </a:p>
          <a:p>
            <a:r>
              <a:rPr lang="en-GB" sz="900" dirty="0">
                <a:solidFill>
                  <a:schemeClr val="bg1"/>
                </a:solidFill>
                <a:cs typeface="Arial" panose="020B0604020202020204" pitchFamily="34" charset="0"/>
              </a:rPr>
              <a:t> - Law and Art</a:t>
            </a:r>
          </a:p>
          <a:p>
            <a:r>
              <a:rPr lang="en-GB" sz="900" dirty="0">
                <a:solidFill>
                  <a:schemeClr val="bg1"/>
                </a:solidFill>
                <a:cs typeface="Arial" panose="020B0604020202020204" pitchFamily="34" charset="0"/>
              </a:rPr>
              <a:t> - American Constitution Law</a:t>
            </a:r>
          </a:p>
          <a:p>
            <a:r>
              <a:rPr lang="en-GB" sz="900" dirty="0">
                <a:solidFill>
                  <a:schemeClr val="bg1"/>
                </a:solidFill>
                <a:cs typeface="Arial" panose="020B0604020202020204" pitchFamily="34" charset="0"/>
              </a:rPr>
              <a:t> - Criminology</a:t>
            </a:r>
          </a:p>
          <a:p>
            <a:endParaRPr lang="en-GB" sz="900" b="1" dirty="0">
              <a:solidFill>
                <a:schemeClr val="bg1"/>
              </a:solidFill>
              <a:cs typeface="Arial" panose="020B0604020202020204" pitchFamily="34" charset="0"/>
            </a:endParaRPr>
          </a:p>
          <a:p>
            <a:r>
              <a:rPr lang="en-GB" sz="900" b="1" dirty="0">
                <a:solidFill>
                  <a:schemeClr val="bg1"/>
                </a:solidFill>
                <a:cs typeface="Arial" panose="020B0604020202020204" pitchFamily="34" charset="0"/>
              </a:rPr>
              <a:t>"EU TALENT" IN INTERNATIONAL BUSINESS AND JURISPRUDENCE PROGRAM, </a:t>
            </a:r>
          </a:p>
          <a:p>
            <a:r>
              <a:rPr lang="en-GB" sz="900" dirty="0">
                <a:solidFill>
                  <a:schemeClr val="bg1"/>
                </a:solidFill>
                <a:cs typeface="Arial" panose="020B0604020202020204" pitchFamily="34" charset="0"/>
              </a:rPr>
              <a:t>Finland (2006-2007) (80 hrs)</a:t>
            </a:r>
          </a:p>
          <a:p>
            <a:r>
              <a:rPr lang="en-GB" sz="900" dirty="0">
                <a:solidFill>
                  <a:schemeClr val="bg1"/>
                </a:solidFill>
                <a:cs typeface="Arial" panose="020B0604020202020204" pitchFamily="34" charset="0"/>
              </a:rPr>
              <a:t>- Strategies for Internationalization</a:t>
            </a:r>
          </a:p>
          <a:p>
            <a:r>
              <a:rPr lang="en-GB" sz="900" dirty="0">
                <a:solidFill>
                  <a:schemeClr val="bg1"/>
                </a:solidFill>
                <a:cs typeface="Arial" panose="020B0604020202020204" pitchFamily="34" charset="0"/>
              </a:rPr>
              <a:t>- Marketing Research</a:t>
            </a:r>
          </a:p>
          <a:p>
            <a:r>
              <a:rPr lang="en-GB" sz="900" dirty="0">
                <a:solidFill>
                  <a:schemeClr val="bg1"/>
                </a:solidFill>
                <a:cs typeface="Arial" panose="020B0604020202020204" pitchFamily="34" charset="0"/>
              </a:rPr>
              <a:t>- Contract Law</a:t>
            </a:r>
          </a:p>
          <a:p>
            <a:r>
              <a:rPr lang="en-GB" sz="900" dirty="0">
                <a:solidFill>
                  <a:schemeClr val="bg1"/>
                </a:solidFill>
                <a:cs typeface="Arial" panose="020B0604020202020204" pitchFamily="34" charset="0"/>
              </a:rPr>
              <a:t>- Intellectual Property Law</a:t>
            </a:r>
          </a:p>
          <a:p>
            <a:r>
              <a:rPr lang="en-GB" sz="900" dirty="0">
                <a:solidFill>
                  <a:schemeClr val="bg1"/>
                </a:solidFill>
                <a:cs typeface="Arial" panose="020B0604020202020204" pitchFamily="34" charset="0"/>
              </a:rPr>
              <a:t>- European Law</a:t>
            </a:r>
          </a:p>
          <a:p>
            <a:r>
              <a:rPr lang="en-GB" sz="900" dirty="0">
                <a:solidFill>
                  <a:schemeClr val="bg1"/>
                </a:solidFill>
                <a:cs typeface="Arial" panose="020B0604020202020204" pitchFamily="34" charset="0"/>
              </a:rPr>
              <a:t>- EU Competitiveness</a:t>
            </a:r>
          </a:p>
          <a:p>
            <a:endParaRPr lang="en-GB" sz="900" b="1" dirty="0">
              <a:solidFill>
                <a:schemeClr val="bg1"/>
              </a:solidFill>
              <a:cs typeface="Arial" panose="020B0604020202020204" pitchFamily="34" charset="0"/>
            </a:endParaRPr>
          </a:p>
          <a:p>
            <a:r>
              <a:rPr lang="en-GB" sz="900" b="1" dirty="0">
                <a:solidFill>
                  <a:schemeClr val="bg1"/>
                </a:solidFill>
                <a:cs typeface="Arial" panose="020B0604020202020204" pitchFamily="34" charset="0"/>
              </a:rPr>
              <a:t>UNIVERISTY OF HELSINKI SUMMER SEMINARS – </a:t>
            </a:r>
          </a:p>
          <a:p>
            <a:r>
              <a:rPr lang="en-GB" sz="900" b="1" dirty="0">
                <a:solidFill>
                  <a:schemeClr val="bg1"/>
                </a:solidFill>
                <a:cs typeface="Arial" panose="020B0604020202020204" pitchFamily="34" charset="0"/>
              </a:rPr>
              <a:t>ERIK CASTREN INSTITUTE OF INTERNATIONAL LAW AND HUMAN RIGHTS</a:t>
            </a:r>
          </a:p>
          <a:p>
            <a:r>
              <a:rPr lang="en-GB" sz="900" dirty="0">
                <a:solidFill>
                  <a:schemeClr val="bg1"/>
                </a:solidFill>
                <a:cs typeface="Arial" panose="020B0604020202020204" pitchFamily="34" charset="0"/>
              </a:rPr>
              <a:t>Finland (1999-2003) (44 hrs each)</a:t>
            </a:r>
          </a:p>
          <a:p>
            <a:r>
              <a:rPr lang="en-GB" sz="900" dirty="0">
                <a:solidFill>
                  <a:schemeClr val="bg1"/>
                </a:solidFill>
                <a:cs typeface="Arial" panose="020B0604020202020204" pitchFamily="34" charset="0"/>
              </a:rPr>
              <a:t>- Fragmentation and   </a:t>
            </a:r>
            <a:br>
              <a:rPr lang="en-GB" sz="900" dirty="0">
                <a:solidFill>
                  <a:schemeClr val="bg1"/>
                </a:solidFill>
                <a:cs typeface="Arial" panose="020B0604020202020204" pitchFamily="34" charset="0"/>
              </a:rPr>
            </a:br>
            <a:r>
              <a:rPr lang="en-GB" sz="900" dirty="0">
                <a:solidFill>
                  <a:schemeClr val="bg1"/>
                </a:solidFill>
                <a:cs typeface="Arial" panose="020B0604020202020204" pitchFamily="34" charset="0"/>
              </a:rPr>
              <a:t>  </a:t>
            </a:r>
            <a:r>
              <a:rPr lang="en-GB" sz="900" dirty="0" err="1">
                <a:solidFill>
                  <a:schemeClr val="bg1"/>
                </a:solidFill>
                <a:cs typeface="Arial" panose="020B0604020202020204" pitchFamily="34" charset="0"/>
              </a:rPr>
              <a:t>Constitutionalization</a:t>
            </a:r>
            <a:r>
              <a:rPr lang="en-GB" sz="900" dirty="0">
                <a:solidFill>
                  <a:schemeClr val="bg1"/>
                </a:solidFill>
                <a:cs typeface="Arial" panose="020B0604020202020204" pitchFamily="34" charset="0"/>
              </a:rPr>
              <a:t> in  Int. Law</a:t>
            </a:r>
          </a:p>
          <a:p>
            <a:r>
              <a:rPr lang="en-GB" sz="900" dirty="0">
                <a:solidFill>
                  <a:schemeClr val="bg1"/>
                </a:solidFill>
                <a:cs typeface="Arial" panose="020B0604020202020204" pitchFamily="34" charset="0"/>
              </a:rPr>
              <a:t>- The Enforcement of Int. Law</a:t>
            </a:r>
          </a:p>
          <a:p>
            <a:r>
              <a:rPr lang="en-GB" sz="900" dirty="0">
                <a:solidFill>
                  <a:schemeClr val="bg1"/>
                </a:solidFill>
                <a:cs typeface="Arial" panose="020B0604020202020204" pitchFamily="34" charset="0"/>
              </a:rPr>
              <a:t>- International Law and Human </a:t>
            </a:r>
            <a:br>
              <a:rPr lang="en-GB" sz="900" dirty="0">
                <a:solidFill>
                  <a:schemeClr val="bg1"/>
                </a:solidFill>
                <a:cs typeface="Arial" panose="020B0604020202020204" pitchFamily="34" charset="0"/>
              </a:rPr>
            </a:br>
            <a:r>
              <a:rPr lang="en-GB" sz="900" dirty="0">
                <a:solidFill>
                  <a:schemeClr val="bg1"/>
                </a:solidFill>
                <a:cs typeface="Arial" panose="020B0604020202020204" pitchFamily="34" charset="0"/>
              </a:rPr>
              <a:t>  Rights </a:t>
            </a:r>
          </a:p>
          <a:p>
            <a:endParaRPr lang="en-US" sz="900" b="1" dirty="0">
              <a:solidFill>
                <a:schemeClr val="bg1"/>
              </a:solidFill>
              <a:cs typeface="Arial" panose="020B0604020202020204" pitchFamily="34" charset="0"/>
            </a:endParaRPr>
          </a:p>
          <a:p>
            <a:r>
              <a:rPr lang="en-US" sz="900" b="1" dirty="0">
                <a:solidFill>
                  <a:schemeClr val="bg1"/>
                </a:solidFill>
                <a:cs typeface="Arial" panose="020B0604020202020204" pitchFamily="34" charset="0"/>
              </a:rPr>
              <a:t>CURRENT STUDIES:</a:t>
            </a:r>
            <a:br>
              <a:rPr lang="en-US" sz="900" b="1" dirty="0">
                <a:solidFill>
                  <a:schemeClr val="bg1"/>
                </a:solidFill>
                <a:cs typeface="Arial" panose="020B0604020202020204" pitchFamily="34" charset="0"/>
              </a:rPr>
            </a:br>
            <a:r>
              <a:rPr lang="en-US" sz="900" b="1" dirty="0">
                <a:solidFill>
                  <a:schemeClr val="bg1"/>
                </a:solidFill>
                <a:cs typeface="Arial" panose="020B0604020202020204" pitchFamily="34" charset="0"/>
              </a:rPr>
              <a:t>Open University Turku </a:t>
            </a:r>
          </a:p>
          <a:p>
            <a:r>
              <a:rPr lang="en-US" sz="900" b="1" dirty="0">
                <a:solidFill>
                  <a:schemeClr val="bg1"/>
                </a:solidFill>
                <a:cs typeface="Arial" panose="020B0604020202020204" pitchFamily="34" charset="0"/>
              </a:rPr>
              <a:t>Future studies (2021-2022)</a:t>
            </a:r>
          </a:p>
          <a:p>
            <a:r>
              <a:rPr lang="en-US" sz="900" b="1" dirty="0">
                <a:solidFill>
                  <a:schemeClr val="bg1"/>
                </a:solidFill>
                <a:cs typeface="Arial" panose="020B0604020202020204" pitchFamily="34" charset="0"/>
              </a:rPr>
              <a:t> </a:t>
            </a:r>
          </a:p>
          <a:p>
            <a:endParaRPr lang="en-US" sz="900" b="1" dirty="0">
              <a:solidFill>
                <a:schemeClr val="bg1"/>
              </a:solidFill>
              <a:cs typeface="Arial" panose="020B0604020202020204" pitchFamily="34" charset="0"/>
            </a:endParaRPr>
          </a:p>
          <a:p>
            <a:endParaRPr lang="en-US" sz="900" b="1" dirty="0">
              <a:solidFill>
                <a:schemeClr val="bg1"/>
              </a:solidFill>
              <a:cs typeface="Arial" panose="020B0604020202020204" pitchFamily="34" charset="0"/>
            </a:endParaRPr>
          </a:p>
        </p:txBody>
      </p:sp>
      <p:sp>
        <p:nvSpPr>
          <p:cNvPr id="24" name="TextBox 43">
            <a:extLst>
              <a:ext uri="{FF2B5EF4-FFF2-40B4-BE49-F238E27FC236}">
                <a16:creationId xmlns:a16="http://schemas.microsoft.com/office/drawing/2014/main" id="{636F36DE-CC03-44AE-8F78-349B9433A81C}"/>
              </a:ext>
            </a:extLst>
          </p:cNvPr>
          <p:cNvSpPr txBox="1"/>
          <p:nvPr/>
        </p:nvSpPr>
        <p:spPr>
          <a:xfrm>
            <a:off x="130323" y="5440642"/>
            <a:ext cx="633507" cy="253916"/>
          </a:xfrm>
          <a:prstGeom prst="rect">
            <a:avLst/>
          </a:prstGeom>
          <a:noFill/>
        </p:spPr>
        <p:txBody>
          <a:bodyPr wrap="none" rtlCol="0">
            <a:spAutoFit/>
          </a:bodyPr>
          <a:lstStyle/>
          <a:p>
            <a:r>
              <a:rPr lang="de-CH" sz="1050" dirty="0">
                <a:solidFill>
                  <a:schemeClr val="bg1"/>
                </a:solidFill>
                <a:latin typeface="Gill Sans MT Condensed" panose="020B0506020104020203" pitchFamily="34" charset="0"/>
              </a:rPr>
              <a:t>LANGUAGES</a:t>
            </a:r>
          </a:p>
        </p:txBody>
      </p:sp>
      <p:sp>
        <p:nvSpPr>
          <p:cNvPr id="25" name="Rectangle 44">
            <a:extLst>
              <a:ext uri="{FF2B5EF4-FFF2-40B4-BE49-F238E27FC236}">
                <a16:creationId xmlns:a16="http://schemas.microsoft.com/office/drawing/2014/main" id="{72C09399-2804-4EF7-868A-EA72F9B64B4B}"/>
              </a:ext>
            </a:extLst>
          </p:cNvPr>
          <p:cNvSpPr/>
          <p:nvPr/>
        </p:nvSpPr>
        <p:spPr>
          <a:xfrm>
            <a:off x="205759" y="5863362"/>
            <a:ext cx="1267011" cy="95623"/>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45">
            <a:extLst>
              <a:ext uri="{FF2B5EF4-FFF2-40B4-BE49-F238E27FC236}">
                <a16:creationId xmlns:a16="http://schemas.microsoft.com/office/drawing/2014/main" id="{E8AC7748-AD26-4FBF-A246-55FC15FE0E6A}"/>
              </a:ext>
            </a:extLst>
          </p:cNvPr>
          <p:cNvSpPr txBox="1"/>
          <p:nvPr/>
        </p:nvSpPr>
        <p:spPr>
          <a:xfrm>
            <a:off x="133227" y="6009434"/>
            <a:ext cx="479618" cy="215444"/>
          </a:xfrm>
          <a:prstGeom prst="rect">
            <a:avLst/>
          </a:prstGeom>
          <a:noFill/>
        </p:spPr>
        <p:txBody>
          <a:bodyPr wrap="none" rtlCol="0">
            <a:spAutoFit/>
          </a:bodyPr>
          <a:lstStyle/>
          <a:p>
            <a:r>
              <a:rPr lang="en-US" sz="800" dirty="0">
                <a:solidFill>
                  <a:schemeClr val="bg1"/>
                </a:solidFill>
                <a:cs typeface="Arial" panose="020B0604020202020204" pitchFamily="34" charset="0"/>
              </a:rPr>
              <a:t>English</a:t>
            </a:r>
          </a:p>
        </p:txBody>
      </p:sp>
      <p:sp>
        <p:nvSpPr>
          <p:cNvPr id="27" name="TextBox 46">
            <a:extLst>
              <a:ext uri="{FF2B5EF4-FFF2-40B4-BE49-F238E27FC236}">
                <a16:creationId xmlns:a16="http://schemas.microsoft.com/office/drawing/2014/main" id="{27ECCA01-5A43-4E94-83B3-BA8285D8019F}"/>
              </a:ext>
            </a:extLst>
          </p:cNvPr>
          <p:cNvSpPr txBox="1"/>
          <p:nvPr/>
        </p:nvSpPr>
        <p:spPr>
          <a:xfrm>
            <a:off x="130323" y="6309672"/>
            <a:ext cx="518091" cy="338554"/>
          </a:xfrm>
          <a:prstGeom prst="rect">
            <a:avLst/>
          </a:prstGeom>
          <a:noFill/>
        </p:spPr>
        <p:txBody>
          <a:bodyPr wrap="none" rtlCol="0">
            <a:spAutoFit/>
          </a:bodyPr>
          <a:lstStyle/>
          <a:p>
            <a:r>
              <a:rPr lang="en-US" sz="800" dirty="0">
                <a:solidFill>
                  <a:schemeClr val="bg1"/>
                </a:solidFill>
                <a:cs typeface="Arial" panose="020B0604020202020204" pitchFamily="34" charset="0"/>
              </a:rPr>
              <a:t>German</a:t>
            </a:r>
          </a:p>
          <a:p>
            <a:endParaRPr lang="en-US" sz="800" dirty="0">
              <a:solidFill>
                <a:schemeClr val="bg1"/>
              </a:solidFill>
              <a:cs typeface="Arial" panose="020B0604020202020204" pitchFamily="34" charset="0"/>
            </a:endParaRPr>
          </a:p>
        </p:txBody>
      </p:sp>
      <p:sp>
        <p:nvSpPr>
          <p:cNvPr id="28" name="TextBox 47">
            <a:extLst>
              <a:ext uri="{FF2B5EF4-FFF2-40B4-BE49-F238E27FC236}">
                <a16:creationId xmlns:a16="http://schemas.microsoft.com/office/drawing/2014/main" id="{D79DB300-B70B-4D84-B656-8DAD86AFCCE7}"/>
              </a:ext>
            </a:extLst>
          </p:cNvPr>
          <p:cNvSpPr txBox="1"/>
          <p:nvPr/>
        </p:nvSpPr>
        <p:spPr>
          <a:xfrm>
            <a:off x="130323" y="5641180"/>
            <a:ext cx="1176925" cy="338554"/>
          </a:xfrm>
          <a:prstGeom prst="rect">
            <a:avLst/>
          </a:prstGeom>
          <a:noFill/>
        </p:spPr>
        <p:txBody>
          <a:bodyPr wrap="none" rtlCol="0">
            <a:spAutoFit/>
          </a:bodyPr>
          <a:lstStyle/>
          <a:p>
            <a:r>
              <a:rPr lang="en-US" sz="800" dirty="0">
                <a:solidFill>
                  <a:schemeClr val="bg1"/>
                </a:solidFill>
                <a:cs typeface="Arial" panose="020B0604020202020204" pitchFamily="34" charset="0"/>
              </a:rPr>
              <a:t>Finnish (native speaker)</a:t>
            </a:r>
          </a:p>
          <a:p>
            <a:endParaRPr lang="en-US" sz="800" dirty="0">
              <a:solidFill>
                <a:schemeClr val="bg1"/>
              </a:solidFill>
              <a:cs typeface="Arial" panose="020B0604020202020204" pitchFamily="34" charset="0"/>
            </a:endParaRPr>
          </a:p>
        </p:txBody>
      </p:sp>
      <p:sp>
        <p:nvSpPr>
          <p:cNvPr id="29" name="TextBox 48">
            <a:extLst>
              <a:ext uri="{FF2B5EF4-FFF2-40B4-BE49-F238E27FC236}">
                <a16:creationId xmlns:a16="http://schemas.microsoft.com/office/drawing/2014/main" id="{26CFA0D9-9C98-4349-9F09-5ED4B2D61DFE}"/>
              </a:ext>
            </a:extLst>
          </p:cNvPr>
          <p:cNvSpPr txBox="1"/>
          <p:nvPr/>
        </p:nvSpPr>
        <p:spPr>
          <a:xfrm>
            <a:off x="136223" y="6606381"/>
            <a:ext cx="529312" cy="338554"/>
          </a:xfrm>
          <a:prstGeom prst="rect">
            <a:avLst/>
          </a:prstGeom>
          <a:noFill/>
        </p:spPr>
        <p:txBody>
          <a:bodyPr wrap="none" rtlCol="0">
            <a:spAutoFit/>
          </a:bodyPr>
          <a:lstStyle/>
          <a:p>
            <a:r>
              <a:rPr lang="en-US" sz="800" dirty="0">
                <a:solidFill>
                  <a:schemeClr val="bg1"/>
                </a:solidFill>
                <a:cs typeface="Arial" panose="020B0604020202020204" pitchFamily="34" charset="0"/>
              </a:rPr>
              <a:t>Swedish</a:t>
            </a:r>
          </a:p>
          <a:p>
            <a:endParaRPr lang="en-US" sz="800" dirty="0">
              <a:solidFill>
                <a:schemeClr val="bg1"/>
              </a:solidFill>
              <a:cs typeface="Arial" panose="020B0604020202020204" pitchFamily="34" charset="0"/>
            </a:endParaRPr>
          </a:p>
        </p:txBody>
      </p:sp>
      <p:sp>
        <p:nvSpPr>
          <p:cNvPr id="30" name="Rectangle 49">
            <a:extLst>
              <a:ext uri="{FF2B5EF4-FFF2-40B4-BE49-F238E27FC236}">
                <a16:creationId xmlns:a16="http://schemas.microsoft.com/office/drawing/2014/main" id="{6BF84E8A-0623-40CA-A6A4-02D16BA357A5}"/>
              </a:ext>
            </a:extLst>
          </p:cNvPr>
          <p:cNvSpPr/>
          <p:nvPr/>
        </p:nvSpPr>
        <p:spPr>
          <a:xfrm>
            <a:off x="209992" y="6210592"/>
            <a:ext cx="1267011" cy="95623"/>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51">
            <a:extLst>
              <a:ext uri="{FF2B5EF4-FFF2-40B4-BE49-F238E27FC236}">
                <a16:creationId xmlns:a16="http://schemas.microsoft.com/office/drawing/2014/main" id="{BDAD9F52-B2D8-47F1-9DF0-12C502DBC693}"/>
              </a:ext>
            </a:extLst>
          </p:cNvPr>
          <p:cNvSpPr/>
          <p:nvPr/>
        </p:nvSpPr>
        <p:spPr>
          <a:xfrm>
            <a:off x="209992" y="6502135"/>
            <a:ext cx="1267011" cy="100789"/>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52">
            <a:extLst>
              <a:ext uri="{FF2B5EF4-FFF2-40B4-BE49-F238E27FC236}">
                <a16:creationId xmlns:a16="http://schemas.microsoft.com/office/drawing/2014/main" id="{9F3ED527-423D-4D67-BAE6-FCDDA0482F58}"/>
              </a:ext>
            </a:extLst>
          </p:cNvPr>
          <p:cNvSpPr/>
          <p:nvPr/>
        </p:nvSpPr>
        <p:spPr>
          <a:xfrm>
            <a:off x="215617" y="6502501"/>
            <a:ext cx="715716" cy="906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53">
            <a:extLst>
              <a:ext uri="{FF2B5EF4-FFF2-40B4-BE49-F238E27FC236}">
                <a16:creationId xmlns:a16="http://schemas.microsoft.com/office/drawing/2014/main" id="{9DBBABA7-14B6-4005-8F7A-4604F550BE03}"/>
              </a:ext>
            </a:extLst>
          </p:cNvPr>
          <p:cNvSpPr/>
          <p:nvPr/>
        </p:nvSpPr>
        <p:spPr>
          <a:xfrm>
            <a:off x="209992" y="6804426"/>
            <a:ext cx="1267011" cy="95623"/>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4">
            <a:extLst>
              <a:ext uri="{FF2B5EF4-FFF2-40B4-BE49-F238E27FC236}">
                <a16:creationId xmlns:a16="http://schemas.microsoft.com/office/drawing/2014/main" id="{7FCF1257-C69B-4E55-B9F6-D9629FC74514}"/>
              </a:ext>
            </a:extLst>
          </p:cNvPr>
          <p:cNvSpPr/>
          <p:nvPr/>
        </p:nvSpPr>
        <p:spPr>
          <a:xfrm>
            <a:off x="215876" y="5855186"/>
            <a:ext cx="1273491" cy="887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49">
            <a:extLst>
              <a:ext uri="{FF2B5EF4-FFF2-40B4-BE49-F238E27FC236}">
                <a16:creationId xmlns:a16="http://schemas.microsoft.com/office/drawing/2014/main" id="{9272C9D6-767C-4E52-90AF-F74EA95C2074}"/>
              </a:ext>
            </a:extLst>
          </p:cNvPr>
          <p:cNvSpPr txBox="1"/>
          <p:nvPr/>
        </p:nvSpPr>
        <p:spPr>
          <a:xfrm>
            <a:off x="2841401" y="5856770"/>
            <a:ext cx="2650469" cy="307777"/>
          </a:xfrm>
          <a:prstGeom prst="rect">
            <a:avLst/>
          </a:prstGeom>
          <a:noFill/>
        </p:spPr>
        <p:txBody>
          <a:bodyPr wrap="none" rtlCol="0">
            <a:spAutoFit/>
          </a:bodyPr>
          <a:lstStyle/>
          <a:p>
            <a:r>
              <a:rPr lang="de-CH" sz="1400" dirty="0">
                <a:solidFill>
                  <a:schemeClr val="tx2">
                    <a:lumMod val="75000"/>
                  </a:schemeClr>
                </a:solidFill>
                <a:latin typeface="Gill Sans MT Condensed" panose="020B0506020104020203" pitchFamily="34" charset="0"/>
              </a:rPr>
              <a:t>ASSOCIATIONS – ACTIVE MEMBER</a:t>
            </a:r>
          </a:p>
        </p:txBody>
      </p:sp>
      <p:pic>
        <p:nvPicPr>
          <p:cNvPr id="53" name="Graphic 6" descr="Users">
            <a:extLst>
              <a:ext uri="{FF2B5EF4-FFF2-40B4-BE49-F238E27FC236}">
                <a16:creationId xmlns:a16="http://schemas.microsoft.com/office/drawing/2014/main" id="{2F0CCEA2-83EF-4A59-B145-B7F951C968AC}"/>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289095" y="5768462"/>
            <a:ext cx="441876" cy="441876"/>
          </a:xfrm>
          <a:prstGeom prst="rect">
            <a:avLst/>
          </a:prstGeom>
        </p:spPr>
      </p:pic>
      <p:sp>
        <p:nvSpPr>
          <p:cNvPr id="56" name="TextBox 42">
            <a:extLst>
              <a:ext uri="{FF2B5EF4-FFF2-40B4-BE49-F238E27FC236}">
                <a16:creationId xmlns:a16="http://schemas.microsoft.com/office/drawing/2014/main" id="{F10F87CB-3F0E-4340-88DA-F56E725B9AF9}"/>
              </a:ext>
            </a:extLst>
          </p:cNvPr>
          <p:cNvSpPr txBox="1"/>
          <p:nvPr/>
        </p:nvSpPr>
        <p:spPr>
          <a:xfrm>
            <a:off x="2253655" y="6161384"/>
            <a:ext cx="4278561" cy="600164"/>
          </a:xfrm>
          <a:prstGeom prst="rect">
            <a:avLst/>
          </a:prstGeom>
          <a:noFill/>
        </p:spPr>
        <p:txBody>
          <a:bodyPr wrap="square" rtlCol="0">
            <a:spAutoFit/>
          </a:bodyPr>
          <a:lstStyle/>
          <a:p>
            <a:pPr marL="171450" indent="-171450">
              <a:buFont typeface="Wingdings" panose="05000000000000000000" pitchFamily="2" charset="2"/>
              <a:buChar char="§"/>
            </a:pPr>
            <a:r>
              <a:rPr lang="de-CH" sz="1100" dirty="0">
                <a:solidFill>
                  <a:schemeClr val="tx2">
                    <a:lumMod val="75000"/>
                  </a:schemeClr>
                </a:solidFill>
                <a:latin typeface="Gill Sans MT Condensed" panose="020B0506020104020203" pitchFamily="34" charset="0"/>
              </a:rPr>
              <a:t>DISRUPTION DISCIPLES</a:t>
            </a:r>
          </a:p>
          <a:p>
            <a:pPr marL="171450" indent="-171450">
              <a:buFont typeface="Wingdings" panose="05000000000000000000" pitchFamily="2" charset="2"/>
              <a:buChar char="§"/>
            </a:pPr>
            <a:r>
              <a:rPr lang="en-US" sz="1100" dirty="0">
                <a:solidFill>
                  <a:schemeClr val="tx2">
                    <a:lumMod val="75000"/>
                  </a:schemeClr>
                </a:solidFill>
                <a:latin typeface="Gill Sans MT Condensed" panose="020B0506020104020203" pitchFamily="34" charset="0"/>
              </a:rPr>
              <a:t>CHAMBER OF COMMERCE FINLAND-SWITZERLAND</a:t>
            </a:r>
          </a:p>
          <a:p>
            <a:pPr marL="171450" indent="-171450">
              <a:buFont typeface="Wingdings" panose="05000000000000000000" pitchFamily="2" charset="2"/>
              <a:buChar char="§"/>
            </a:pPr>
            <a:r>
              <a:rPr lang="en-US" sz="1100" dirty="0">
                <a:solidFill>
                  <a:schemeClr val="tx2">
                    <a:lumMod val="75000"/>
                  </a:schemeClr>
                </a:solidFill>
                <a:latin typeface="Gill Sans MT Condensed" panose="020B0506020104020203" pitchFamily="34" charset="0"/>
              </a:rPr>
              <a:t>PROFESSIONAL BUSINESS WOMEN CLUB – ZUG</a:t>
            </a:r>
          </a:p>
        </p:txBody>
      </p:sp>
      <p:pic>
        <p:nvPicPr>
          <p:cNvPr id="58" name="Graphic 63" descr="Briefcase">
            <a:extLst>
              <a:ext uri="{FF2B5EF4-FFF2-40B4-BE49-F238E27FC236}">
                <a16:creationId xmlns:a16="http://schemas.microsoft.com/office/drawing/2014/main" id="{DF8179B5-E4DA-45C4-9ABF-CC47906B53BD}"/>
              </a:ext>
            </a:extLst>
          </p:cNvPr>
          <p:cNvPicPr>
            <a:picLocks noChangeAspect="1"/>
          </p:cNvPicPr>
          <p:nvPr/>
        </p:nvPicPr>
        <p:blipFill>
          <a:blip r:embed="rId9" cstate="print">
            <a:duotone>
              <a:schemeClr val="accent4">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330039" y="164730"/>
            <a:ext cx="390989" cy="390989"/>
          </a:xfrm>
          <a:prstGeom prst="rect">
            <a:avLst/>
          </a:prstGeom>
        </p:spPr>
      </p:pic>
      <p:sp>
        <p:nvSpPr>
          <p:cNvPr id="59" name="TextBox 64">
            <a:extLst>
              <a:ext uri="{FF2B5EF4-FFF2-40B4-BE49-F238E27FC236}">
                <a16:creationId xmlns:a16="http://schemas.microsoft.com/office/drawing/2014/main" id="{30211969-28F2-49E0-92E9-56B55FD272AA}"/>
              </a:ext>
            </a:extLst>
          </p:cNvPr>
          <p:cNvSpPr txBox="1"/>
          <p:nvPr/>
        </p:nvSpPr>
        <p:spPr>
          <a:xfrm>
            <a:off x="2730990" y="206335"/>
            <a:ext cx="2911053" cy="307777"/>
          </a:xfrm>
          <a:prstGeom prst="rect">
            <a:avLst/>
          </a:prstGeom>
          <a:noFill/>
        </p:spPr>
        <p:txBody>
          <a:bodyPr wrap="none" rtlCol="0">
            <a:spAutoFit/>
          </a:bodyPr>
          <a:lstStyle/>
          <a:p>
            <a:r>
              <a:rPr lang="de-CH" sz="1400" dirty="0">
                <a:solidFill>
                  <a:schemeClr val="tx2">
                    <a:lumMod val="75000"/>
                  </a:schemeClr>
                </a:solidFill>
                <a:latin typeface="Gill Sans MT Condensed" panose="020B0506020104020203" pitchFamily="34" charset="0"/>
              </a:rPr>
              <a:t>EXPERIENCE – EDUCATION, CULTURE &amp; COMMUNITY</a:t>
            </a:r>
          </a:p>
        </p:txBody>
      </p:sp>
      <p:sp>
        <p:nvSpPr>
          <p:cNvPr id="60" name="TextBox 81">
            <a:extLst>
              <a:ext uri="{FF2B5EF4-FFF2-40B4-BE49-F238E27FC236}">
                <a16:creationId xmlns:a16="http://schemas.microsoft.com/office/drawing/2014/main" id="{81CC0175-8B0F-49EF-96DC-34FCF25BC3AD}"/>
              </a:ext>
            </a:extLst>
          </p:cNvPr>
          <p:cNvSpPr txBox="1"/>
          <p:nvPr/>
        </p:nvSpPr>
        <p:spPr>
          <a:xfrm>
            <a:off x="2274382" y="2823707"/>
            <a:ext cx="2460930" cy="430887"/>
          </a:xfrm>
          <a:prstGeom prst="rect">
            <a:avLst/>
          </a:prstGeom>
          <a:noFill/>
        </p:spPr>
        <p:txBody>
          <a:bodyPr wrap="none" rtlCol="0">
            <a:spAutoFit/>
          </a:bodyPr>
          <a:lstStyle/>
          <a:p>
            <a:r>
              <a:rPr lang="en-US" sz="1100" b="1" dirty="0">
                <a:solidFill>
                  <a:schemeClr val="tx2">
                    <a:lumMod val="75000"/>
                  </a:schemeClr>
                </a:solidFill>
                <a:latin typeface="Gill Sans MT Condensed" panose="020B0506020104020203" pitchFamily="34" charset="0"/>
              </a:rPr>
              <a:t>CULTURE COMMITTEE - CITY OF ZUG </a:t>
            </a:r>
            <a:r>
              <a:rPr lang="en-US" sz="1100" dirty="0">
                <a:solidFill>
                  <a:schemeClr val="tx2">
                    <a:lumMod val="75000"/>
                  </a:schemeClr>
                </a:solidFill>
                <a:latin typeface="Gill Sans MT Condensed" panose="020B0506020104020203" pitchFamily="34" charset="0"/>
              </a:rPr>
              <a:t>(Zug, Switzerland)</a:t>
            </a:r>
          </a:p>
          <a:p>
            <a:r>
              <a:rPr lang="en-US" sz="1100" dirty="0">
                <a:solidFill>
                  <a:schemeClr val="tx2">
                    <a:lumMod val="75000"/>
                  </a:schemeClr>
                </a:solidFill>
                <a:latin typeface="Gill Sans MT Condensed" panose="020B0506020104020203" pitchFamily="34" charset="0"/>
              </a:rPr>
              <a:t>COMMITTEE MEMBER </a:t>
            </a:r>
            <a:r>
              <a:rPr lang="en-US" sz="1000" dirty="0">
                <a:solidFill>
                  <a:schemeClr val="tx2">
                    <a:lumMod val="75000"/>
                  </a:schemeClr>
                </a:solidFill>
                <a:latin typeface="Gill Sans MT Condensed" panose="020B0506020104020203" pitchFamily="34" charset="0"/>
              </a:rPr>
              <a:t>2016 - 2019</a:t>
            </a:r>
          </a:p>
        </p:txBody>
      </p:sp>
      <p:sp>
        <p:nvSpPr>
          <p:cNvPr id="61" name="TextBox 82">
            <a:extLst>
              <a:ext uri="{FF2B5EF4-FFF2-40B4-BE49-F238E27FC236}">
                <a16:creationId xmlns:a16="http://schemas.microsoft.com/office/drawing/2014/main" id="{8EC2B6BC-BFEF-4883-8C80-ED77A0242603}"/>
              </a:ext>
            </a:extLst>
          </p:cNvPr>
          <p:cNvSpPr txBox="1"/>
          <p:nvPr/>
        </p:nvSpPr>
        <p:spPr>
          <a:xfrm>
            <a:off x="2274382" y="3179860"/>
            <a:ext cx="4278561" cy="400110"/>
          </a:xfrm>
          <a:prstGeom prst="rect">
            <a:avLst/>
          </a:prstGeom>
          <a:noFill/>
        </p:spPr>
        <p:txBody>
          <a:bodyPr wrap="square" rtlCol="0">
            <a:spAutoFit/>
          </a:bodyPr>
          <a:lstStyle/>
          <a:p>
            <a:r>
              <a:rPr lang="en-US" sz="1000" dirty="0">
                <a:solidFill>
                  <a:schemeClr val="tx2">
                    <a:lumMod val="75000"/>
                  </a:schemeClr>
                </a:solidFill>
                <a:cs typeface="Arial" panose="020B0604020202020204" pitchFamily="34" charset="0"/>
              </a:rPr>
              <a:t>Evaluation and decision making of cultural funding applications. Supporting local culture scene development projects.</a:t>
            </a:r>
          </a:p>
        </p:txBody>
      </p:sp>
      <p:sp>
        <p:nvSpPr>
          <p:cNvPr id="62" name="TextBox 85">
            <a:extLst>
              <a:ext uri="{FF2B5EF4-FFF2-40B4-BE49-F238E27FC236}">
                <a16:creationId xmlns:a16="http://schemas.microsoft.com/office/drawing/2014/main" id="{DC29252C-4A4C-4941-ABC4-04E06EADB489}"/>
              </a:ext>
            </a:extLst>
          </p:cNvPr>
          <p:cNvSpPr txBox="1"/>
          <p:nvPr/>
        </p:nvSpPr>
        <p:spPr>
          <a:xfrm>
            <a:off x="2274382" y="3580946"/>
            <a:ext cx="2622834" cy="430887"/>
          </a:xfrm>
          <a:prstGeom prst="rect">
            <a:avLst/>
          </a:prstGeom>
          <a:noFill/>
        </p:spPr>
        <p:txBody>
          <a:bodyPr wrap="none" rtlCol="0">
            <a:spAutoFit/>
          </a:bodyPr>
          <a:lstStyle/>
          <a:p>
            <a:r>
              <a:rPr lang="en-US" sz="1100" b="1" dirty="0">
                <a:solidFill>
                  <a:schemeClr val="tx2">
                    <a:lumMod val="75000"/>
                  </a:schemeClr>
                </a:solidFill>
                <a:latin typeface="Gill Sans MT Condensed" panose="020B0506020104020203" pitchFamily="34" charset="0"/>
              </a:rPr>
              <a:t>TANZFEST – RESO </a:t>
            </a:r>
            <a:r>
              <a:rPr lang="en-US" sz="1100" dirty="0">
                <a:solidFill>
                  <a:schemeClr val="tx2">
                    <a:lumMod val="75000"/>
                  </a:schemeClr>
                </a:solidFill>
                <a:latin typeface="Gill Sans MT Condensed" panose="020B0506020104020203" pitchFamily="34" charset="0"/>
              </a:rPr>
              <a:t>(Zug, Switzerland)</a:t>
            </a:r>
          </a:p>
          <a:p>
            <a:r>
              <a:rPr lang="en-US" sz="1100" dirty="0">
                <a:solidFill>
                  <a:schemeClr val="tx2">
                    <a:lumMod val="75000"/>
                  </a:schemeClr>
                </a:solidFill>
                <a:latin typeface="Gill Sans MT Condensed" panose="020B0506020104020203" pitchFamily="34" charset="0"/>
              </a:rPr>
              <a:t>FESTIVAL CO-ORDINATOR FOR CANTON ZUG  </a:t>
            </a:r>
            <a:r>
              <a:rPr lang="en-US" sz="1000" dirty="0">
                <a:solidFill>
                  <a:schemeClr val="tx2">
                    <a:lumMod val="75000"/>
                  </a:schemeClr>
                </a:solidFill>
                <a:latin typeface="Gill Sans MT Condensed" panose="020B0506020104020203" pitchFamily="34" charset="0"/>
              </a:rPr>
              <a:t>2014 – 2017 </a:t>
            </a:r>
          </a:p>
        </p:txBody>
      </p:sp>
      <p:sp>
        <p:nvSpPr>
          <p:cNvPr id="63" name="TextBox 86">
            <a:extLst>
              <a:ext uri="{FF2B5EF4-FFF2-40B4-BE49-F238E27FC236}">
                <a16:creationId xmlns:a16="http://schemas.microsoft.com/office/drawing/2014/main" id="{55661D57-27D2-4B8B-B68E-0F46048B179B}"/>
              </a:ext>
            </a:extLst>
          </p:cNvPr>
          <p:cNvSpPr txBox="1"/>
          <p:nvPr/>
        </p:nvSpPr>
        <p:spPr>
          <a:xfrm>
            <a:off x="2274382" y="3941738"/>
            <a:ext cx="4278561" cy="400110"/>
          </a:xfrm>
          <a:prstGeom prst="rect">
            <a:avLst/>
          </a:prstGeom>
          <a:noFill/>
        </p:spPr>
        <p:txBody>
          <a:bodyPr wrap="square" rtlCol="0">
            <a:spAutoFit/>
          </a:bodyPr>
          <a:lstStyle/>
          <a:p>
            <a:r>
              <a:rPr lang="en-US" sz="1000" dirty="0">
                <a:solidFill>
                  <a:schemeClr val="tx2">
                    <a:lumMod val="75000"/>
                  </a:schemeClr>
                </a:solidFill>
                <a:cs typeface="Arial" panose="020B0604020202020204" pitchFamily="34" charset="0"/>
              </a:rPr>
              <a:t>Co-</a:t>
            </a:r>
            <a:r>
              <a:rPr lang="en-US" sz="1000" dirty="0" err="1">
                <a:solidFill>
                  <a:schemeClr val="tx2">
                    <a:lumMod val="75000"/>
                  </a:schemeClr>
                </a:solidFill>
                <a:cs typeface="Arial" panose="020B0604020202020204" pitchFamily="34" charset="0"/>
              </a:rPr>
              <a:t>ordinating</a:t>
            </a:r>
            <a:r>
              <a:rPr lang="en-US" sz="1000" dirty="0">
                <a:solidFill>
                  <a:schemeClr val="tx2">
                    <a:lumMod val="75000"/>
                  </a:schemeClr>
                </a:solidFill>
                <a:cs typeface="Arial" panose="020B0604020202020204" pitchFamily="34" charset="0"/>
              </a:rPr>
              <a:t> dance events and workshops in Canton Zug during the national dance festival organized by RESO (Dance Network Switzerland).</a:t>
            </a:r>
          </a:p>
        </p:txBody>
      </p:sp>
      <p:sp>
        <p:nvSpPr>
          <p:cNvPr id="5" name="AutoShape 61" descr="Image result for project ic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40" name="TextBox 49">
            <a:extLst>
              <a:ext uri="{FF2B5EF4-FFF2-40B4-BE49-F238E27FC236}">
                <a16:creationId xmlns:a16="http://schemas.microsoft.com/office/drawing/2014/main" id="{9272C9D6-767C-4E52-90AF-F74EA95C2074}"/>
              </a:ext>
            </a:extLst>
          </p:cNvPr>
          <p:cNvSpPr txBox="1"/>
          <p:nvPr/>
        </p:nvSpPr>
        <p:spPr>
          <a:xfrm>
            <a:off x="2860278" y="6876994"/>
            <a:ext cx="2648482" cy="307777"/>
          </a:xfrm>
          <a:prstGeom prst="rect">
            <a:avLst/>
          </a:prstGeom>
          <a:noFill/>
        </p:spPr>
        <p:txBody>
          <a:bodyPr wrap="none" rtlCol="0">
            <a:spAutoFit/>
          </a:bodyPr>
          <a:lstStyle/>
          <a:p>
            <a:r>
              <a:rPr lang="de-CH" sz="1400" dirty="0">
                <a:solidFill>
                  <a:schemeClr val="tx2">
                    <a:lumMod val="75000"/>
                  </a:schemeClr>
                </a:solidFill>
                <a:latin typeface="Gill Sans MT Condensed" panose="020B0506020104020203" pitchFamily="34" charset="0"/>
              </a:rPr>
              <a:t>ORGANIZED PROJECTS &amp; EVENTS</a:t>
            </a:r>
          </a:p>
        </p:txBody>
      </p:sp>
      <p:pic>
        <p:nvPicPr>
          <p:cNvPr id="41" name="Picture 36" descr="C:\Users\fanni\AppData\Local\Microsoft\Windows\INetCache\IE\3WX53J72\How_to_use_icon.svg[1].png"/>
          <p:cNvPicPr>
            <a:picLocks noChangeAspect="1" noChangeArrowheads="1"/>
          </p:cNvPicPr>
          <p:nvPr/>
        </p:nvPicPr>
        <p:blipFill>
          <a:blip r:embed="rId11"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74853" y="6864528"/>
            <a:ext cx="354688" cy="289531"/>
          </a:xfrm>
          <a:prstGeom prst="rect">
            <a:avLst/>
          </a:prstGeom>
          <a:noFill/>
          <a:extLst>
            <a:ext uri="{909E8E84-426E-40DD-AFC4-6F175D3DCCD1}">
              <a14:hiddenFill xmlns:a14="http://schemas.microsoft.com/office/drawing/2010/main">
                <a:solidFill>
                  <a:srgbClr val="FFFFFF"/>
                </a:solidFill>
              </a14:hiddenFill>
            </a:ext>
          </a:extLst>
        </p:spPr>
      </p:pic>
      <p:sp>
        <p:nvSpPr>
          <p:cNvPr id="44" name="Rectangle 54">
            <a:extLst>
              <a:ext uri="{FF2B5EF4-FFF2-40B4-BE49-F238E27FC236}">
                <a16:creationId xmlns:a16="http://schemas.microsoft.com/office/drawing/2014/main" id="{EB5F7FB6-B3CE-49A6-A3C0-A99ACBF4F639}"/>
              </a:ext>
            </a:extLst>
          </p:cNvPr>
          <p:cNvSpPr/>
          <p:nvPr/>
        </p:nvSpPr>
        <p:spPr>
          <a:xfrm>
            <a:off x="216591" y="6206883"/>
            <a:ext cx="956042" cy="82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50">
            <a:extLst>
              <a:ext uri="{FF2B5EF4-FFF2-40B4-BE49-F238E27FC236}">
                <a16:creationId xmlns:a16="http://schemas.microsoft.com/office/drawing/2014/main" id="{4EA9F122-792A-45C4-A547-DB9F77328749}"/>
              </a:ext>
            </a:extLst>
          </p:cNvPr>
          <p:cNvSpPr/>
          <p:nvPr/>
        </p:nvSpPr>
        <p:spPr>
          <a:xfrm>
            <a:off x="219766" y="6800815"/>
            <a:ext cx="487201" cy="894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83">
            <a:extLst>
              <a:ext uri="{FF2B5EF4-FFF2-40B4-BE49-F238E27FC236}">
                <a16:creationId xmlns:a16="http://schemas.microsoft.com/office/drawing/2014/main" id="{D259AB20-FBD5-43C2-8243-3AC7866A2C15}"/>
              </a:ext>
            </a:extLst>
          </p:cNvPr>
          <p:cNvSpPr txBox="1"/>
          <p:nvPr/>
        </p:nvSpPr>
        <p:spPr>
          <a:xfrm>
            <a:off x="2277729" y="1398197"/>
            <a:ext cx="2151551" cy="430887"/>
          </a:xfrm>
          <a:prstGeom prst="rect">
            <a:avLst/>
          </a:prstGeom>
          <a:noFill/>
        </p:spPr>
        <p:txBody>
          <a:bodyPr wrap="none" rtlCol="0">
            <a:spAutoFit/>
          </a:bodyPr>
          <a:lstStyle/>
          <a:p>
            <a:r>
              <a:rPr lang="en-US" sz="1100" b="1" dirty="0">
                <a:solidFill>
                  <a:schemeClr val="tx2">
                    <a:lumMod val="75000"/>
                  </a:schemeClr>
                </a:solidFill>
                <a:latin typeface="Gill Sans MT Condensed" panose="020B0506020104020203" pitchFamily="34" charset="0"/>
              </a:rPr>
              <a:t>FESTIVAL YOUNG DANCE ZUG </a:t>
            </a:r>
            <a:r>
              <a:rPr lang="en-US" sz="1100" dirty="0">
                <a:solidFill>
                  <a:schemeClr val="tx2">
                    <a:lumMod val="75000"/>
                  </a:schemeClr>
                </a:solidFill>
                <a:latin typeface="Gill Sans MT Condensed" panose="020B0506020104020203" pitchFamily="34" charset="0"/>
              </a:rPr>
              <a:t>(Zug, Switzerland)</a:t>
            </a:r>
          </a:p>
          <a:p>
            <a:r>
              <a:rPr lang="en-US" sz="1100" dirty="0">
                <a:solidFill>
                  <a:schemeClr val="tx2">
                    <a:lumMod val="75000"/>
                  </a:schemeClr>
                </a:solidFill>
                <a:latin typeface="Gill Sans MT Condensed" panose="020B0506020104020203" pitchFamily="34" charset="0"/>
              </a:rPr>
              <a:t>DIRECTOR &amp; INITIATOR </a:t>
            </a:r>
            <a:r>
              <a:rPr lang="en-US" sz="1000" dirty="0">
                <a:solidFill>
                  <a:schemeClr val="tx2">
                    <a:lumMod val="75000"/>
                  </a:schemeClr>
                </a:solidFill>
                <a:latin typeface="Gill Sans MT Condensed" panose="020B0506020104020203" pitchFamily="34" charset="0"/>
              </a:rPr>
              <a:t>2014 - </a:t>
            </a:r>
          </a:p>
        </p:txBody>
      </p:sp>
      <p:sp>
        <p:nvSpPr>
          <p:cNvPr id="46" name="TextBox 84">
            <a:extLst>
              <a:ext uri="{FF2B5EF4-FFF2-40B4-BE49-F238E27FC236}">
                <a16:creationId xmlns:a16="http://schemas.microsoft.com/office/drawing/2014/main" id="{F185CF3A-10C6-4042-8675-6BFEAA1428AC}"/>
              </a:ext>
            </a:extLst>
          </p:cNvPr>
          <p:cNvSpPr txBox="1"/>
          <p:nvPr/>
        </p:nvSpPr>
        <p:spPr>
          <a:xfrm>
            <a:off x="2290429" y="1770305"/>
            <a:ext cx="4392429" cy="1015663"/>
          </a:xfrm>
          <a:prstGeom prst="rect">
            <a:avLst/>
          </a:prstGeom>
          <a:noFill/>
        </p:spPr>
        <p:txBody>
          <a:bodyPr wrap="square" rtlCol="0">
            <a:spAutoFit/>
          </a:bodyPr>
          <a:lstStyle/>
          <a:p>
            <a:r>
              <a:rPr lang="en-GB" sz="1000" dirty="0">
                <a:solidFill>
                  <a:schemeClr val="tx2">
                    <a:lumMod val="75000"/>
                  </a:schemeClr>
                </a:solidFill>
                <a:cs typeface="Arial" panose="020B0604020202020204" pitchFamily="34" charset="0"/>
              </a:rPr>
              <a:t>Director of an international price winning dance festival for young audience. It is the first, and only international contemporary young audience dance festival in the Switzerland. I am responsible for the concept, budgeting, negotiating with partners and sponsors, hiring festival team, and on project management. One of the main goals of this festival is mediation with schools and local community. </a:t>
            </a:r>
            <a:r>
              <a:rPr lang="en-GB" sz="1000" dirty="0">
                <a:solidFill>
                  <a:schemeClr val="tx2">
                    <a:lumMod val="75000"/>
                  </a:schemeClr>
                </a:solidFill>
                <a:cs typeface="Arial" panose="020B0604020202020204" pitchFamily="34" charset="0"/>
                <a:hlinkClick r:id="rId12"/>
              </a:rPr>
              <a:t>www.youngidzug.com</a:t>
            </a:r>
            <a:endParaRPr lang="en-GB" sz="1000" dirty="0">
              <a:solidFill>
                <a:schemeClr val="tx2">
                  <a:lumMod val="75000"/>
                </a:schemeClr>
              </a:solidFill>
              <a:cs typeface="Arial" panose="020B0604020202020204" pitchFamily="34" charset="0"/>
            </a:endParaRPr>
          </a:p>
        </p:txBody>
      </p:sp>
      <p:sp>
        <p:nvSpPr>
          <p:cNvPr id="39" name="TextBox 83">
            <a:extLst>
              <a:ext uri="{FF2B5EF4-FFF2-40B4-BE49-F238E27FC236}">
                <a16:creationId xmlns:a16="http://schemas.microsoft.com/office/drawing/2014/main" id="{D259AB20-FBD5-43C2-8243-3AC7866A2C15}"/>
              </a:ext>
            </a:extLst>
          </p:cNvPr>
          <p:cNvSpPr txBox="1"/>
          <p:nvPr/>
        </p:nvSpPr>
        <p:spPr>
          <a:xfrm>
            <a:off x="2277729" y="540787"/>
            <a:ext cx="2505814" cy="430887"/>
          </a:xfrm>
          <a:prstGeom prst="rect">
            <a:avLst/>
          </a:prstGeom>
          <a:noFill/>
        </p:spPr>
        <p:txBody>
          <a:bodyPr wrap="none" rtlCol="0">
            <a:spAutoFit/>
          </a:bodyPr>
          <a:lstStyle/>
          <a:p>
            <a:r>
              <a:rPr lang="en-US" sz="1100" b="1" dirty="0">
                <a:solidFill>
                  <a:schemeClr val="tx2">
                    <a:lumMod val="75000"/>
                  </a:schemeClr>
                </a:solidFill>
                <a:latin typeface="Gill Sans MT Condensed" panose="020B0506020104020203" pitchFamily="34" charset="0"/>
              </a:rPr>
              <a:t>FINNLAND-INSTITUT IN DEUTSCHLAND </a:t>
            </a:r>
            <a:r>
              <a:rPr lang="en-US" sz="1100" dirty="0">
                <a:solidFill>
                  <a:schemeClr val="tx2">
                    <a:lumMod val="75000"/>
                  </a:schemeClr>
                </a:solidFill>
                <a:latin typeface="Gill Sans MT Condensed" panose="020B0506020104020203" pitchFamily="34" charset="0"/>
              </a:rPr>
              <a:t>(Zug, Switzerland)</a:t>
            </a:r>
          </a:p>
          <a:p>
            <a:r>
              <a:rPr lang="en-US" sz="1100" dirty="0">
                <a:solidFill>
                  <a:schemeClr val="tx2">
                    <a:lumMod val="75000"/>
                  </a:schemeClr>
                </a:solidFill>
                <a:latin typeface="Gill Sans MT Condensed" panose="020B0506020104020203" pitchFamily="34" charset="0"/>
              </a:rPr>
              <a:t>PROJECT COORDINATOR </a:t>
            </a:r>
            <a:r>
              <a:rPr lang="en-US" sz="1000" dirty="0">
                <a:solidFill>
                  <a:schemeClr val="tx2">
                    <a:lumMod val="75000"/>
                  </a:schemeClr>
                </a:solidFill>
                <a:latin typeface="Gill Sans MT Condensed" panose="020B0506020104020203" pitchFamily="34" charset="0"/>
              </a:rPr>
              <a:t>2021 - </a:t>
            </a:r>
          </a:p>
        </p:txBody>
      </p:sp>
      <p:sp>
        <p:nvSpPr>
          <p:cNvPr id="42" name="TextBox 84">
            <a:extLst>
              <a:ext uri="{FF2B5EF4-FFF2-40B4-BE49-F238E27FC236}">
                <a16:creationId xmlns:a16="http://schemas.microsoft.com/office/drawing/2014/main" id="{F185CF3A-10C6-4042-8675-6BFEAA1428AC}"/>
              </a:ext>
            </a:extLst>
          </p:cNvPr>
          <p:cNvSpPr txBox="1"/>
          <p:nvPr/>
        </p:nvSpPr>
        <p:spPr>
          <a:xfrm>
            <a:off x="2290429" y="955772"/>
            <a:ext cx="4392429" cy="400110"/>
          </a:xfrm>
          <a:prstGeom prst="rect">
            <a:avLst/>
          </a:prstGeom>
          <a:noFill/>
        </p:spPr>
        <p:txBody>
          <a:bodyPr wrap="square" rtlCol="0">
            <a:spAutoFit/>
          </a:bodyPr>
          <a:lstStyle/>
          <a:p>
            <a:r>
              <a:rPr lang="en-GB" sz="1000" dirty="0">
                <a:solidFill>
                  <a:schemeClr val="tx2">
                    <a:lumMod val="75000"/>
                  </a:schemeClr>
                </a:solidFill>
                <a:cs typeface="Arial" panose="020B0604020202020204" pitchFamily="34" charset="0"/>
              </a:rPr>
              <a:t>Create network, possibilities and partnerships for the institute in Switzerland </a:t>
            </a:r>
          </a:p>
          <a:p>
            <a:r>
              <a:rPr lang="en-GB" sz="1000" dirty="0">
                <a:solidFill>
                  <a:schemeClr val="tx2">
                    <a:lumMod val="75000"/>
                  </a:schemeClr>
                </a:solidFill>
                <a:cs typeface="Arial" panose="020B0604020202020204" pitchFamily="34" charset="0"/>
              </a:rPr>
              <a:t>Creating and innovate new projects which promote Finnish culture and art </a:t>
            </a:r>
          </a:p>
        </p:txBody>
      </p:sp>
    </p:spTree>
    <p:extLst>
      <p:ext uri="{BB962C8B-B14F-4D97-AF65-F5344CB8AC3E}">
        <p14:creationId xmlns:p14="http://schemas.microsoft.com/office/powerpoint/2010/main" val="374677420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V_A-M_2018" id="{260E54D7-374B-DB41-AF3F-F00354E4DE3F}" vid="{7B0E9C73-C6E4-0843-A282-5B5E886ECF3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CV_A-M_2018</Template>
  <TotalTime>527</TotalTime>
  <Words>965</Words>
  <Application>Microsoft Macintosh PowerPoint</Application>
  <PresentationFormat>On-screen Show (4:3)</PresentationFormat>
  <Paragraphs>124</Paragraphs>
  <Slides>2</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9" baseType="lpstr">
      <vt:lpstr>Arial</vt:lpstr>
      <vt:lpstr>Calibri</vt:lpstr>
      <vt:lpstr>Calibri Light</vt:lpstr>
      <vt:lpstr>Gill Sans MT Condensed</vt:lpstr>
      <vt:lpstr>Wingdings</vt:lpstr>
      <vt:lpstr>Office Theme</vt:lpstr>
      <vt:lpstr>think-cell Slide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finn petterson</dc:creator>
  <cp:lastModifiedBy>Antti Puhakka</cp:lastModifiedBy>
  <cp:revision>96</cp:revision>
  <cp:lastPrinted>2021-10-17T14:39:32Z</cp:lastPrinted>
  <dcterms:created xsi:type="dcterms:W3CDTF">2019-07-01T12:03:56Z</dcterms:created>
  <dcterms:modified xsi:type="dcterms:W3CDTF">2022-01-30T22:29:58Z</dcterms:modified>
</cp:coreProperties>
</file>